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style3.xml" ContentType="application/vnd.ms-office.chartstyle+xml"/>
  <Override PartName="/ppt/charts/colors3.xml" ContentType="application/vnd.ms-office.chartcolorstyle+xml"/>
  <Override PartName="/ppt/charts/chart10.xml" ContentType="application/vnd.openxmlformats-officedocument.drawingml.chart+xml"/>
  <Override PartName="/ppt/charts/style4.xml" ContentType="application/vnd.ms-office.chartstyle+xml"/>
  <Override PartName="/ppt/charts/colors4.xml" ContentType="application/vnd.ms-office.chartcolorstyle+xml"/>
  <Override PartName="/ppt/charts/chart11.xml" ContentType="application/vnd.openxmlformats-officedocument.drawingml.chart+xml"/>
  <Override PartName="/ppt/charts/style5.xml" ContentType="application/vnd.ms-office.chartstyle+xml"/>
  <Override PartName="/ppt/charts/colors5.xml" ContentType="application/vnd.ms-office.chartcolorstyle+xml"/>
  <Override PartName="/ppt/charts/chart12.xml" ContentType="application/vnd.openxmlformats-officedocument.drawingml.chart+xml"/>
  <Override PartName="/ppt/theme/themeOverride5.xml" ContentType="application/vnd.openxmlformats-officedocument.themeOverride+xml"/>
  <Override PartName="/ppt/notesSlides/notesSlide5.xml" ContentType="application/vnd.openxmlformats-officedocument.presentationml.notesSlide+xml"/>
  <Override PartName="/ppt/charts/chart13.xml" ContentType="application/vnd.openxmlformats-officedocument.drawingml.chart+xml"/>
  <Override PartName="/ppt/notesSlides/notesSlide6.xml" ContentType="application/vnd.openxmlformats-officedocument.presentationml.notesSlide+xml"/>
  <Override PartName="/ppt/charts/chart14.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theme/themeOverride6.xml" ContentType="application/vnd.openxmlformats-officedocument.themeOverride+xml"/>
  <Override PartName="/ppt/charts/chart1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8"/>
    <p:sldMasterId id="2147483688" r:id="rId9"/>
  </p:sldMasterIdLst>
  <p:notesMasterIdLst>
    <p:notesMasterId r:id="rId37"/>
  </p:notesMasterIdLst>
  <p:handoutMasterIdLst>
    <p:handoutMasterId r:id="rId38"/>
  </p:handoutMasterIdLst>
  <p:sldIdLst>
    <p:sldId id="291" r:id="rId10"/>
    <p:sldId id="306" r:id="rId11"/>
    <p:sldId id="331" r:id="rId12"/>
    <p:sldId id="324" r:id="rId13"/>
    <p:sldId id="318" r:id="rId14"/>
    <p:sldId id="319" r:id="rId15"/>
    <p:sldId id="320" r:id="rId16"/>
    <p:sldId id="866" r:id="rId17"/>
    <p:sldId id="358" r:id="rId18"/>
    <p:sldId id="865" r:id="rId19"/>
    <p:sldId id="310" r:id="rId20"/>
    <p:sldId id="869" r:id="rId21"/>
    <p:sldId id="867" r:id="rId22"/>
    <p:sldId id="399" r:id="rId23"/>
    <p:sldId id="401" r:id="rId24"/>
    <p:sldId id="294" r:id="rId25"/>
    <p:sldId id="288" r:id="rId26"/>
    <p:sldId id="870" r:id="rId27"/>
    <p:sldId id="868" r:id="rId28"/>
    <p:sldId id="361" r:id="rId29"/>
    <p:sldId id="355" r:id="rId30"/>
    <p:sldId id="860" r:id="rId31"/>
    <p:sldId id="423" r:id="rId32"/>
    <p:sldId id="412" r:id="rId33"/>
    <p:sldId id="403" r:id="rId34"/>
    <p:sldId id="352" r:id="rId35"/>
    <p:sldId id="871" r:id="rId36"/>
  </p:sldIdLst>
  <p:sldSz cx="9144000" cy="6858000" type="screen4x3"/>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8" autoAdjust="0"/>
    <p:restoredTop sz="88024" autoAdjust="0"/>
  </p:normalViewPr>
  <p:slideViewPr>
    <p:cSldViewPr snapToGrid="0" snapToObjects="1">
      <p:cViewPr varScale="1">
        <p:scale>
          <a:sx n="115" d="100"/>
          <a:sy n="115" d="100"/>
        </p:scale>
        <p:origin x="1164"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1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1.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customXml" Target="../customXml/item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customXml" Target="../customXml/item4.xml"/><Relationship Id="rId9" Type="http://schemas.openxmlformats.org/officeDocument/2006/relationships/slideMaster" Target="slideMasters/slideMaster2.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5.xml.rels><?xml version="1.0" encoding="UTF-8" standalone="yes"?>
<Relationships xmlns="http://schemas.openxmlformats.org/package/2006/relationships"><Relationship Id="rId1" Type="http://schemas.openxmlformats.org/officeDocument/2006/relationships/oleObject" Target="file:///C:\Users\jkim\Downloads\Franklin%20County%20IRS%20flows%20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kim\Downloads\Franklin%20County%20IRS%20flows%20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kim\Downloads\Franklin%20County%20IRS%20flows%20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kim\Dropbox\Work%20Stuff\Columbus%20Region%20graduate%20retention,%20LinkedIn.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C:\Users\gcccjwk\AppData\Local\ShareFile\Desktop\temp\b2c500fb-429d-4355-aa19-62a4d998166a\Mass%20Layoff%20Statistics.xlsx" TargetMode="External"/><Relationship Id="rId2" Type="http://schemas.microsoft.com/office/2011/relationships/chartColorStyle" Target="colors3.xml"/><Relationship Id="rId1" Type="http://schemas.microsoft.com/office/2011/relationships/chartStyle" Target="style3.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gcccjwk\AppData\Local\ShareFile\Desktop\temp\b2c500fb-429d-4355-aa19-62a4d998166a\Mass%20Layoff%20Statistics.xlsx" TargetMode="External"/><Relationship Id="rId2" Type="http://schemas.microsoft.com/office/2011/relationships/chartColorStyle" Target="colors4.xml"/><Relationship Id="rId1" Type="http://schemas.microsoft.com/office/2011/relationships/chartStyle" Target="style4.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gcccjwk\AppData\Local\ShareFile\Desktop\temp\b2c500fb-429d-4355-aa19-62a4d998166a\Mass%20Layoff%20Statistics.xlsx" TargetMode="External"/><Relationship Id="rId2" Type="http://schemas.microsoft.com/office/2011/relationships/chartColorStyle" Target="colors5.xml"/><Relationship Id="rId1" Type="http://schemas.microsoft.com/office/2011/relationships/chartStyle" Target="style5.xml"/></Relationships>
</file>

<file path=ppt/charts/_rels/chart12.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5.xml"/></Relationships>
</file>

<file path=ppt/charts/_rels/chart13.xml.rels><?xml version="1.0" encoding="UTF-8" standalone="yes"?>
<Relationships xmlns="http://schemas.openxmlformats.org/package/2006/relationships"><Relationship Id="rId1" Type="http://schemas.openxmlformats.org/officeDocument/2006/relationships/oleObject" Target="file:///C:\Users\gcccjwk\Dropbox\Work%20Stuff\Franklin%20County%20population%20by%20age%20and%20race,%20ethnicity%202015.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jkim\Dropbox\Work%20Stuff\Immigration%20and%20Columbus%20Region%20data.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6.xml.rels><?xml version="1.0" encoding="UTF-8" standalone="yes"?>
<Relationships xmlns="http://schemas.openxmlformats.org/package/2006/relationships"><Relationship Id="rId2" Type="http://schemas.openxmlformats.org/officeDocument/2006/relationships/oleObject" Target="file:///\\nas\columbus2020$\Marketing\Presentations\Board%20Meetings\2017.02%20RETREAT\Data.xlsx" TargetMode="External"/><Relationship Id="rId1" Type="http://schemas.openxmlformats.org/officeDocument/2006/relationships/themeOverride" Target="../theme/themeOverride6.xml"/></Relationships>
</file>

<file path=ppt/charts/_rels/chart17.xml.rels><?xml version="1.0" encoding="UTF-8" standalone="yes"?>
<Relationships xmlns="http://schemas.openxmlformats.org/package/2006/relationships"><Relationship Id="rId1" Type="http://schemas.openxmlformats.org/officeDocument/2006/relationships/oleObject" Target="file:///\\nas\Research$\External%20Products\Specific%20Projects\Union%20County%20EDAP%20analysis\CEDS%20report%20data%20-%20Union%20County%20EDAP%202012090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6503171478565176E-2"/>
          <c:y val="6.991820308568121E-2"/>
          <c:w val="0.93188281071977475"/>
          <c:h val="0.82528445489924251"/>
        </c:manualLayout>
      </c:layout>
      <c:lineChart>
        <c:grouping val="standard"/>
        <c:varyColors val="0"/>
        <c:ser>
          <c:idx val="0"/>
          <c:order val="0"/>
          <c:tx>
            <c:strRef>
              <c:f>'decade comp + pace'!$E$1</c:f>
              <c:strCache>
                <c:ptCount val="1"/>
                <c:pt idx="0">
                  <c:v>1990-1999</c:v>
                </c:pt>
              </c:strCache>
            </c:strRef>
          </c:tx>
          <c:spPr>
            <a:ln w="28575">
              <a:solidFill>
                <a:schemeClr val="bg1">
                  <a:lumMod val="65000"/>
                </a:schemeClr>
              </a:solidFill>
            </a:ln>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5030-4E21-95C9-B58C2317C3B1}"/>
                </c:ext>
              </c:extLst>
            </c:dLbl>
            <c:dLbl>
              <c:idx val="215"/>
              <c:tx>
                <c:rich>
                  <a:bodyPr/>
                  <a:lstStyle/>
                  <a:p>
                    <a:r>
                      <a:rPr lang="en-US" b="1"/>
                      <a:t>994,592</a:t>
                    </a:r>
                  </a:p>
                  <a:p>
                    <a:r>
                      <a:rPr lang="en-US"/>
                      <a:t>(Dec 2007)</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030-4E21-95C9-B58C2317C3B1}"/>
                </c:ext>
              </c:extLst>
            </c:dLbl>
            <c:dLbl>
              <c:idx val="239"/>
              <c:tx>
                <c:rich>
                  <a:bodyPr/>
                  <a:lstStyle/>
                  <a:p>
                    <a:r>
                      <a:rPr lang="en-US" b="1"/>
                      <a:t>924,421</a:t>
                    </a:r>
                  </a:p>
                  <a:p>
                    <a:r>
                      <a:rPr lang="en-US"/>
                      <a:t>(Dec 2009</a:t>
                    </a:r>
                  </a:p>
                </c:rich>
              </c:tx>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030-4E21-95C9-B58C2317C3B1}"/>
                </c:ext>
              </c:extLst>
            </c:dLbl>
            <c:dLbl>
              <c:idx val="294"/>
              <c:tx>
                <c:rich>
                  <a:bodyPr/>
                  <a:lstStyle/>
                  <a:p>
                    <a:r>
                      <a:rPr lang="en-US" b="1"/>
                      <a:t>1,027,440</a:t>
                    </a:r>
                  </a:p>
                  <a:p>
                    <a:r>
                      <a:rPr lang="en-US"/>
                      <a:t>(Jul 2014)</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030-4E21-95C9-B58C2317C3B1}"/>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0"/>
              </c:ext>
            </c:extLst>
          </c:dLbls>
          <c:cat>
            <c:strRef>
              <c:f>'decade comp + pace'!$A$2:$A$121</c:f>
              <c:strCache>
                <c:ptCount val="109"/>
                <c:pt idx="0">
                  <c:v>Year 1</c:v>
                </c:pt>
                <c:pt idx="12">
                  <c:v>Year 2</c:v>
                </c:pt>
                <c:pt idx="24">
                  <c:v>Year 3</c:v>
                </c:pt>
                <c:pt idx="36">
                  <c:v>Year 4</c:v>
                </c:pt>
                <c:pt idx="48">
                  <c:v>Year 5</c:v>
                </c:pt>
                <c:pt idx="60">
                  <c:v>Year 6</c:v>
                </c:pt>
                <c:pt idx="72">
                  <c:v>Year 7</c:v>
                </c:pt>
                <c:pt idx="84">
                  <c:v>Year 8</c:v>
                </c:pt>
                <c:pt idx="96">
                  <c:v>Year 9</c:v>
                </c:pt>
                <c:pt idx="108">
                  <c:v>Year 10</c:v>
                </c:pt>
              </c:strCache>
            </c:strRef>
          </c:cat>
          <c:val>
            <c:numRef>
              <c:f>'decade comp + pace'!$E$2:$E$121</c:f>
              <c:numCache>
                <c:formatCode>#,##0</c:formatCode>
                <c:ptCount val="120"/>
                <c:pt idx="0">
                  <c:v>100</c:v>
                </c:pt>
                <c:pt idx="1">
                  <c:v>99.850795855539388</c:v>
                </c:pt>
                <c:pt idx="2">
                  <c:v>100.09468751899738</c:v>
                </c:pt>
                <c:pt idx="3">
                  <c:v>100.16829105654436</c:v>
                </c:pt>
                <c:pt idx="4">
                  <c:v>100.71019172610767</c:v>
                </c:pt>
                <c:pt idx="5">
                  <c:v>101.81545006924928</c:v>
                </c:pt>
                <c:pt idx="6">
                  <c:v>101.49232211591728</c:v>
                </c:pt>
                <c:pt idx="7">
                  <c:v>101.59068731727132</c:v>
                </c:pt>
                <c:pt idx="8">
                  <c:v>101.08131340803692</c:v>
                </c:pt>
                <c:pt idx="9">
                  <c:v>101.3697817141847</c:v>
                </c:pt>
                <c:pt idx="10">
                  <c:v>101.10654006864191</c:v>
                </c:pt>
                <c:pt idx="11">
                  <c:v>101.23548640290265</c:v>
                </c:pt>
                <c:pt idx="12">
                  <c:v>100.26098258666696</c:v>
                </c:pt>
                <c:pt idx="13">
                  <c:v>100.1363260587717</c:v>
                </c:pt>
                <c:pt idx="14">
                  <c:v>100.40635802860393</c:v>
                </c:pt>
                <c:pt idx="15">
                  <c:v>100.80731862313634</c:v>
                </c:pt>
                <c:pt idx="16">
                  <c:v>100.35123037849856</c:v>
                </c:pt>
                <c:pt idx="17">
                  <c:v>101.38191084564703</c:v>
                </c:pt>
                <c:pt idx="18">
                  <c:v>101.00337060961857</c:v>
                </c:pt>
                <c:pt idx="19">
                  <c:v>101.16892268908254</c:v>
                </c:pt>
                <c:pt idx="20">
                  <c:v>101.34027520110176</c:v>
                </c:pt>
                <c:pt idx="21">
                  <c:v>101.15604423960704</c:v>
                </c:pt>
                <c:pt idx="22">
                  <c:v>101.18109735426589</c:v>
                </c:pt>
                <c:pt idx="23">
                  <c:v>100.86882795482155</c:v>
                </c:pt>
                <c:pt idx="24">
                  <c:v>101.15225584054255</c:v>
                </c:pt>
                <c:pt idx="25">
                  <c:v>100.85437597422731</c:v>
                </c:pt>
                <c:pt idx="26">
                  <c:v>101.37089076178052</c:v>
                </c:pt>
                <c:pt idx="27">
                  <c:v>102.02585688952377</c:v>
                </c:pt>
                <c:pt idx="28">
                  <c:v>102.26287206986673</c:v>
                </c:pt>
                <c:pt idx="29">
                  <c:v>102.72754785200229</c:v>
                </c:pt>
                <c:pt idx="30">
                  <c:v>102.9893911172101</c:v>
                </c:pt>
                <c:pt idx="31">
                  <c:v>103.2776792662696</c:v>
                </c:pt>
                <c:pt idx="32">
                  <c:v>102.54198199210379</c:v>
                </c:pt>
                <c:pt idx="33">
                  <c:v>102.71039430448552</c:v>
                </c:pt>
                <c:pt idx="34">
                  <c:v>102.40419784006853</c:v>
                </c:pt>
                <c:pt idx="35">
                  <c:v>102.24818630674888</c:v>
                </c:pt>
                <c:pt idx="36">
                  <c:v>101.82350330392789</c:v>
                </c:pt>
                <c:pt idx="37">
                  <c:v>102.21837102104155</c:v>
                </c:pt>
                <c:pt idx="38">
                  <c:v>102.42109419249155</c:v>
                </c:pt>
                <c:pt idx="39">
                  <c:v>102.0666858410181</c:v>
                </c:pt>
                <c:pt idx="40">
                  <c:v>102.88682290861438</c:v>
                </c:pt>
                <c:pt idx="41">
                  <c:v>103.86099705983102</c:v>
                </c:pt>
                <c:pt idx="42">
                  <c:v>103.71467988822529</c:v>
                </c:pt>
                <c:pt idx="43">
                  <c:v>104.64173167242117</c:v>
                </c:pt>
                <c:pt idx="44">
                  <c:v>104.06909306958256</c:v>
                </c:pt>
                <c:pt idx="45">
                  <c:v>103.8181400552044</c:v>
                </c:pt>
                <c:pt idx="46">
                  <c:v>103.89422054097032</c:v>
                </c:pt>
                <c:pt idx="47">
                  <c:v>104.15927814997215</c:v>
                </c:pt>
                <c:pt idx="48">
                  <c:v>104.27979430368887</c:v>
                </c:pt>
                <c:pt idx="49">
                  <c:v>104.76189130942286</c:v>
                </c:pt>
                <c:pt idx="50">
                  <c:v>104.54738448955779</c:v>
                </c:pt>
                <c:pt idx="51">
                  <c:v>104.77382301399309</c:v>
                </c:pt>
                <c:pt idx="52">
                  <c:v>105.83907376417055</c:v>
                </c:pt>
                <c:pt idx="53">
                  <c:v>106.12948272208452</c:v>
                </c:pt>
                <c:pt idx="54">
                  <c:v>105.79047412803928</c:v>
                </c:pt>
                <c:pt idx="55">
                  <c:v>106.65733397041845</c:v>
                </c:pt>
                <c:pt idx="56">
                  <c:v>106.67003356199555</c:v>
                </c:pt>
                <c:pt idx="57">
                  <c:v>107.56064389349594</c:v>
                </c:pt>
                <c:pt idx="58">
                  <c:v>107.82303504478634</c:v>
                </c:pt>
                <c:pt idx="59">
                  <c:v>107.97540412254467</c:v>
                </c:pt>
                <c:pt idx="60">
                  <c:v>107.32610606401627</c:v>
                </c:pt>
                <c:pt idx="61">
                  <c:v>107.82336362974367</c:v>
                </c:pt>
                <c:pt idx="62">
                  <c:v>108.04135512037017</c:v>
                </c:pt>
                <c:pt idx="63">
                  <c:v>108.13456901615963</c:v>
                </c:pt>
                <c:pt idx="64">
                  <c:v>108.03649591665496</c:v>
                </c:pt>
                <c:pt idx="65">
                  <c:v>108.76763734347344</c:v>
                </c:pt>
                <c:pt idx="66">
                  <c:v>108.54452158189571</c:v>
                </c:pt>
                <c:pt idx="67">
                  <c:v>109.04953909314719</c:v>
                </c:pt>
                <c:pt idx="68">
                  <c:v>108.92959670152338</c:v>
                </c:pt>
                <c:pt idx="69">
                  <c:v>108.87090422659963</c:v>
                </c:pt>
                <c:pt idx="70">
                  <c:v>108.83888863781364</c:v>
                </c:pt>
                <c:pt idx="71">
                  <c:v>108.49178306515452</c:v>
                </c:pt>
                <c:pt idx="72">
                  <c:v>107.84273113628888</c:v>
                </c:pt>
                <c:pt idx="73">
                  <c:v>108.60658751899601</c:v>
                </c:pt>
                <c:pt idx="74">
                  <c:v>109.08869018356458</c:v>
                </c:pt>
                <c:pt idx="75">
                  <c:v>109.05980488924301</c:v>
                </c:pt>
                <c:pt idx="76">
                  <c:v>109.52487906893462</c:v>
                </c:pt>
                <c:pt idx="77">
                  <c:v>110.13855620646298</c:v>
                </c:pt>
                <c:pt idx="78">
                  <c:v>110.93018903136588</c:v>
                </c:pt>
                <c:pt idx="79">
                  <c:v>111.07702425968664</c:v>
                </c:pt>
                <c:pt idx="80">
                  <c:v>110.21369912276833</c:v>
                </c:pt>
                <c:pt idx="81">
                  <c:v>110.19743947848941</c:v>
                </c:pt>
                <c:pt idx="82">
                  <c:v>109.79062749818726</c:v>
                </c:pt>
                <c:pt idx="83">
                  <c:v>109.66939473044039</c:v>
                </c:pt>
                <c:pt idx="84">
                  <c:v>109.66663858733239</c:v>
                </c:pt>
                <c:pt idx="85">
                  <c:v>109.87854069653422</c:v>
                </c:pt>
                <c:pt idx="86">
                  <c:v>110.51163071094695</c:v>
                </c:pt>
                <c:pt idx="87">
                  <c:v>110.91573136308381</c:v>
                </c:pt>
                <c:pt idx="88">
                  <c:v>111.53148081392843</c:v>
                </c:pt>
                <c:pt idx="89">
                  <c:v>112.07855300118901</c:v>
                </c:pt>
                <c:pt idx="90">
                  <c:v>112.81623666745664</c:v>
                </c:pt>
                <c:pt idx="91">
                  <c:v>113.03769762840111</c:v>
                </c:pt>
                <c:pt idx="92">
                  <c:v>112.26523469745811</c:v>
                </c:pt>
                <c:pt idx="93">
                  <c:v>112.2644438611875</c:v>
                </c:pt>
                <c:pt idx="94">
                  <c:v>112.69632552850763</c:v>
                </c:pt>
                <c:pt idx="95">
                  <c:v>112.86233012591693</c:v>
                </c:pt>
                <c:pt idx="96">
                  <c:v>112.29453720530994</c:v>
                </c:pt>
                <c:pt idx="97">
                  <c:v>112.42078405190699</c:v>
                </c:pt>
                <c:pt idx="98">
                  <c:v>112.33344115269813</c:v>
                </c:pt>
                <c:pt idx="99">
                  <c:v>112.37859810193164</c:v>
                </c:pt>
                <c:pt idx="100">
                  <c:v>112.61097732481267</c:v>
                </c:pt>
                <c:pt idx="101">
                  <c:v>113.07359024968177</c:v>
                </c:pt>
                <c:pt idx="102">
                  <c:v>114.01280346840545</c:v>
                </c:pt>
                <c:pt idx="103">
                  <c:v>113.73990397694276</c:v>
                </c:pt>
                <c:pt idx="104">
                  <c:v>113.53518183067727</c:v>
                </c:pt>
                <c:pt idx="105">
                  <c:v>113.31072037530573</c:v>
                </c:pt>
                <c:pt idx="106">
                  <c:v>113.78275281631365</c:v>
                </c:pt>
                <c:pt idx="107">
                  <c:v>113.97399159862658</c:v>
                </c:pt>
                <c:pt idx="108">
                  <c:v>114.49385836265378</c:v>
                </c:pt>
                <c:pt idx="109">
                  <c:v>114.39007345869395</c:v>
                </c:pt>
                <c:pt idx="110">
                  <c:v>114.31206747909017</c:v>
                </c:pt>
                <c:pt idx="111">
                  <c:v>114.47164716215326</c:v>
                </c:pt>
                <c:pt idx="112">
                  <c:v>114.6789814475991</c:v>
                </c:pt>
                <c:pt idx="113">
                  <c:v>115.31808489509852</c:v>
                </c:pt>
                <c:pt idx="114">
                  <c:v>116.40766394723217</c:v>
                </c:pt>
                <c:pt idx="115">
                  <c:v>116.52594574475093</c:v>
                </c:pt>
                <c:pt idx="116">
                  <c:v>116.0074465269691</c:v>
                </c:pt>
                <c:pt idx="117">
                  <c:v>116.7138432409093</c:v>
                </c:pt>
                <c:pt idx="118">
                  <c:v>117.18357607226062</c:v>
                </c:pt>
                <c:pt idx="119">
                  <c:v>117.86635714351286</c:v>
                </c:pt>
              </c:numCache>
            </c:numRef>
          </c:val>
          <c:smooth val="0"/>
          <c:extLst>
            <c:ext xmlns:c16="http://schemas.microsoft.com/office/drawing/2014/chart" uri="{C3380CC4-5D6E-409C-BE32-E72D297353CC}">
              <c16:uniqueId val="{00000004-5030-4E21-95C9-B58C2317C3B1}"/>
            </c:ext>
          </c:extLst>
        </c:ser>
        <c:ser>
          <c:idx val="1"/>
          <c:order val="1"/>
          <c:tx>
            <c:strRef>
              <c:f>'decade comp + pace'!$F$1</c:f>
              <c:strCache>
                <c:ptCount val="1"/>
                <c:pt idx="0">
                  <c:v>2000-2009</c:v>
                </c:pt>
              </c:strCache>
            </c:strRef>
          </c:tx>
          <c:spPr>
            <a:ln>
              <a:solidFill>
                <a:schemeClr val="tx1"/>
              </a:solidFill>
            </a:ln>
          </c:spPr>
          <c:marker>
            <c:symbol val="none"/>
          </c:marker>
          <c:cat>
            <c:strRef>
              <c:f>'decade comp + pace'!$A$2:$A$121</c:f>
              <c:strCache>
                <c:ptCount val="109"/>
                <c:pt idx="0">
                  <c:v>Year 1</c:v>
                </c:pt>
                <c:pt idx="12">
                  <c:v>Year 2</c:v>
                </c:pt>
                <c:pt idx="24">
                  <c:v>Year 3</c:v>
                </c:pt>
                <c:pt idx="36">
                  <c:v>Year 4</c:v>
                </c:pt>
                <c:pt idx="48">
                  <c:v>Year 5</c:v>
                </c:pt>
                <c:pt idx="60">
                  <c:v>Year 6</c:v>
                </c:pt>
                <c:pt idx="72">
                  <c:v>Year 7</c:v>
                </c:pt>
                <c:pt idx="84">
                  <c:v>Year 8</c:v>
                </c:pt>
                <c:pt idx="96">
                  <c:v>Year 9</c:v>
                </c:pt>
                <c:pt idx="108">
                  <c:v>Year 10</c:v>
                </c:pt>
              </c:strCache>
            </c:strRef>
          </c:cat>
          <c:val>
            <c:numRef>
              <c:f>'decade comp + pace'!$F$2:$F$121</c:f>
              <c:numCache>
                <c:formatCode>#,##0</c:formatCode>
                <c:ptCount val="120"/>
                <c:pt idx="0">
                  <c:v>100</c:v>
                </c:pt>
                <c:pt idx="1">
                  <c:v>100.08267025331715</c:v>
                </c:pt>
                <c:pt idx="2">
                  <c:v>100.08347503643434</c:v>
                </c:pt>
                <c:pt idx="3">
                  <c:v>100.32467285729609</c:v>
                </c:pt>
                <c:pt idx="4">
                  <c:v>99.765583417203914</c:v>
                </c:pt>
                <c:pt idx="5">
                  <c:v>100.39486575011335</c:v>
                </c:pt>
                <c:pt idx="6">
                  <c:v>100.53455454902107</c:v>
                </c:pt>
                <c:pt idx="7">
                  <c:v>100.67822267084804</c:v>
                </c:pt>
                <c:pt idx="8">
                  <c:v>100.38277058134237</c:v>
                </c:pt>
                <c:pt idx="9">
                  <c:v>100.75609289406383</c:v>
                </c:pt>
                <c:pt idx="10">
                  <c:v>101.17218687104234</c:v>
                </c:pt>
                <c:pt idx="11">
                  <c:v>101.93544440349636</c:v>
                </c:pt>
                <c:pt idx="12">
                  <c:v>102.79768355390505</c:v>
                </c:pt>
                <c:pt idx="13">
                  <c:v>102.65975623774391</c:v>
                </c:pt>
                <c:pt idx="14">
                  <c:v>102.58568225224107</c:v>
                </c:pt>
                <c:pt idx="15">
                  <c:v>102.10076291325403</c:v>
                </c:pt>
                <c:pt idx="16">
                  <c:v>101.79307392652575</c:v>
                </c:pt>
                <c:pt idx="17">
                  <c:v>101.75026850029654</c:v>
                </c:pt>
                <c:pt idx="18">
                  <c:v>102.09829689511889</c:v>
                </c:pt>
                <c:pt idx="19">
                  <c:v>101.37296042413641</c:v>
                </c:pt>
                <c:pt idx="20">
                  <c:v>101.67292477220448</c:v>
                </c:pt>
                <c:pt idx="21">
                  <c:v>101.70723051170182</c:v>
                </c:pt>
                <c:pt idx="22">
                  <c:v>101.7606663206039</c:v>
                </c:pt>
                <c:pt idx="23">
                  <c:v>101.91222440398819</c:v>
                </c:pt>
                <c:pt idx="24">
                  <c:v>101.75561254089634</c:v>
                </c:pt>
                <c:pt idx="25">
                  <c:v>102.20696970579455</c:v>
                </c:pt>
                <c:pt idx="26">
                  <c:v>101.80507281785165</c:v>
                </c:pt>
                <c:pt idx="27">
                  <c:v>101.52266903915714</c:v>
                </c:pt>
                <c:pt idx="28">
                  <c:v>101.57414804855954</c:v>
                </c:pt>
                <c:pt idx="29">
                  <c:v>101.57569087905331</c:v>
                </c:pt>
                <c:pt idx="30">
                  <c:v>101.51659718158348</c:v>
                </c:pt>
                <c:pt idx="31">
                  <c:v>101.82044149712735</c:v>
                </c:pt>
                <c:pt idx="32">
                  <c:v>102.15366861935216</c:v>
                </c:pt>
                <c:pt idx="33">
                  <c:v>101.90868479472421</c:v>
                </c:pt>
                <c:pt idx="34">
                  <c:v>101.5282605416628</c:v>
                </c:pt>
                <c:pt idx="35">
                  <c:v>101.63088927087287</c:v>
                </c:pt>
                <c:pt idx="36">
                  <c:v>102.08081318983815</c:v>
                </c:pt>
                <c:pt idx="37">
                  <c:v>102.03349120797915</c:v>
                </c:pt>
                <c:pt idx="38">
                  <c:v>101.70451671471234</c:v>
                </c:pt>
                <c:pt idx="39">
                  <c:v>101.67114467235064</c:v>
                </c:pt>
                <c:pt idx="40">
                  <c:v>101.22368623879916</c:v>
                </c:pt>
                <c:pt idx="41">
                  <c:v>101.44416102859282</c:v>
                </c:pt>
                <c:pt idx="42">
                  <c:v>101.51312000745133</c:v>
                </c:pt>
                <c:pt idx="43">
                  <c:v>101.67062068609208</c:v>
                </c:pt>
                <c:pt idx="44">
                  <c:v>101.3815495638418</c:v>
                </c:pt>
                <c:pt idx="45">
                  <c:v>101.66466739729161</c:v>
                </c:pt>
                <c:pt idx="46">
                  <c:v>101.83284563438202</c:v>
                </c:pt>
                <c:pt idx="47">
                  <c:v>101.78010811284859</c:v>
                </c:pt>
                <c:pt idx="48">
                  <c:v>101.82404369721819</c:v>
                </c:pt>
                <c:pt idx="49">
                  <c:v>101.82870409484812</c:v>
                </c:pt>
                <c:pt idx="50">
                  <c:v>101.71166381598987</c:v>
                </c:pt>
                <c:pt idx="51">
                  <c:v>101.59065533215606</c:v>
                </c:pt>
                <c:pt idx="52">
                  <c:v>101.72614255760864</c:v>
                </c:pt>
                <c:pt idx="53">
                  <c:v>102.04221079032038</c:v>
                </c:pt>
                <c:pt idx="54">
                  <c:v>102.31354666574654</c:v>
                </c:pt>
                <c:pt idx="55">
                  <c:v>102.69163903316453</c:v>
                </c:pt>
                <c:pt idx="56">
                  <c:v>102.18989008842989</c:v>
                </c:pt>
                <c:pt idx="57">
                  <c:v>102.63126116679602</c:v>
                </c:pt>
                <c:pt idx="58">
                  <c:v>102.81040343517162</c:v>
                </c:pt>
                <c:pt idx="59">
                  <c:v>102.72181061165047</c:v>
                </c:pt>
                <c:pt idx="60">
                  <c:v>102.39990057026742</c:v>
                </c:pt>
                <c:pt idx="61">
                  <c:v>102.11927319931647</c:v>
                </c:pt>
                <c:pt idx="62">
                  <c:v>102.24709320257021</c:v>
                </c:pt>
                <c:pt idx="63">
                  <c:v>102.56620720158789</c:v>
                </c:pt>
                <c:pt idx="64">
                  <c:v>102.85393319907344</c:v>
                </c:pt>
                <c:pt idx="65">
                  <c:v>103.26571315714203</c:v>
                </c:pt>
                <c:pt idx="66">
                  <c:v>103.70700313512697</c:v>
                </c:pt>
                <c:pt idx="67">
                  <c:v>104.31060391063296</c:v>
                </c:pt>
                <c:pt idx="68">
                  <c:v>104.00268474216887</c:v>
                </c:pt>
                <c:pt idx="69">
                  <c:v>104.4038112926188</c:v>
                </c:pt>
                <c:pt idx="70">
                  <c:v>104.16251621371701</c:v>
                </c:pt>
                <c:pt idx="71">
                  <c:v>104.57793401688677</c:v>
                </c:pt>
                <c:pt idx="72">
                  <c:v>104.41759077982924</c:v>
                </c:pt>
                <c:pt idx="73">
                  <c:v>104.70991259608202</c:v>
                </c:pt>
                <c:pt idx="74">
                  <c:v>105.00268022184449</c:v>
                </c:pt>
                <c:pt idx="75">
                  <c:v>104.91447998152739</c:v>
                </c:pt>
                <c:pt idx="76">
                  <c:v>105.18439453981631</c:v>
                </c:pt>
                <c:pt idx="77">
                  <c:v>105.7048602893336</c:v>
                </c:pt>
                <c:pt idx="78">
                  <c:v>105.85227429310997</c:v>
                </c:pt>
                <c:pt idx="79">
                  <c:v>106.46390861713554</c:v>
                </c:pt>
                <c:pt idx="80">
                  <c:v>106.53598715584111</c:v>
                </c:pt>
                <c:pt idx="81">
                  <c:v>107.19755643090976</c:v>
                </c:pt>
                <c:pt idx="82">
                  <c:v>107.36520494137297</c:v>
                </c:pt>
                <c:pt idx="83">
                  <c:v>107.73448544327455</c:v>
                </c:pt>
                <c:pt idx="84">
                  <c:v>107.61438568355317</c:v>
                </c:pt>
                <c:pt idx="85">
                  <c:v>107.27501855748123</c:v>
                </c:pt>
                <c:pt idx="86">
                  <c:v>107.56829230959326</c:v>
                </c:pt>
                <c:pt idx="87">
                  <c:v>107.41892418772323</c:v>
                </c:pt>
                <c:pt idx="88">
                  <c:v>107.55322325637829</c:v>
                </c:pt>
                <c:pt idx="89">
                  <c:v>107.96384980952183</c:v>
                </c:pt>
                <c:pt idx="90">
                  <c:v>107.97277544867016</c:v>
                </c:pt>
                <c:pt idx="91">
                  <c:v>107.69606850228104</c:v>
                </c:pt>
                <c:pt idx="92">
                  <c:v>108.1547891148094</c:v>
                </c:pt>
                <c:pt idx="93">
                  <c:v>108.09738238983886</c:v>
                </c:pt>
                <c:pt idx="94">
                  <c:v>108.43346703469889</c:v>
                </c:pt>
                <c:pt idx="95">
                  <c:v>107.95081570740943</c:v>
                </c:pt>
                <c:pt idx="96">
                  <c:v>108.133665545857</c:v>
                </c:pt>
                <c:pt idx="97">
                  <c:v>107.60636854925126</c:v>
                </c:pt>
                <c:pt idx="98">
                  <c:v>107.49206188956855</c:v>
                </c:pt>
                <c:pt idx="99">
                  <c:v>107.85232936257427</c:v>
                </c:pt>
                <c:pt idx="100">
                  <c:v>107.36453968659205</c:v>
                </c:pt>
                <c:pt idx="101">
                  <c:v>107.43299102139667</c:v>
                </c:pt>
                <c:pt idx="102">
                  <c:v>107.50979865830659</c:v>
                </c:pt>
                <c:pt idx="103">
                  <c:v>107.25313057490737</c:v>
                </c:pt>
                <c:pt idx="104">
                  <c:v>107.25860005899878</c:v>
                </c:pt>
                <c:pt idx="105">
                  <c:v>107.19224745696516</c:v>
                </c:pt>
                <c:pt idx="106">
                  <c:v>106.32481342859192</c:v>
                </c:pt>
                <c:pt idx="107">
                  <c:v>105.67048821141347</c:v>
                </c:pt>
                <c:pt idx="108">
                  <c:v>105.4208152600611</c:v>
                </c:pt>
                <c:pt idx="109">
                  <c:v>104.54348099030557</c:v>
                </c:pt>
                <c:pt idx="110">
                  <c:v>103.90779866149357</c:v>
                </c:pt>
                <c:pt idx="111">
                  <c:v>104.00560899913414</c:v>
                </c:pt>
                <c:pt idx="112">
                  <c:v>103.61904159509743</c:v>
                </c:pt>
                <c:pt idx="113">
                  <c:v>103.54000461251145</c:v>
                </c:pt>
                <c:pt idx="114">
                  <c:v>103.38885835145572</c:v>
                </c:pt>
                <c:pt idx="115">
                  <c:v>103.41904342691612</c:v>
                </c:pt>
                <c:pt idx="116">
                  <c:v>102.62427038232363</c:v>
                </c:pt>
                <c:pt idx="117">
                  <c:v>102.30625599640722</c:v>
                </c:pt>
                <c:pt idx="118">
                  <c:v>102.29752867002418</c:v>
                </c:pt>
                <c:pt idx="119">
                  <c:v>101.34662517200388</c:v>
                </c:pt>
              </c:numCache>
            </c:numRef>
          </c:val>
          <c:smooth val="0"/>
          <c:extLst>
            <c:ext xmlns:c16="http://schemas.microsoft.com/office/drawing/2014/chart" uri="{C3380CC4-5D6E-409C-BE32-E72D297353CC}">
              <c16:uniqueId val="{00000005-5030-4E21-95C9-B58C2317C3B1}"/>
            </c:ext>
          </c:extLst>
        </c:ser>
        <c:ser>
          <c:idx val="2"/>
          <c:order val="2"/>
          <c:tx>
            <c:strRef>
              <c:f>'decade comp + pace'!$G$1</c:f>
              <c:strCache>
                <c:ptCount val="1"/>
                <c:pt idx="0">
                  <c:v>2010-present</c:v>
                </c:pt>
              </c:strCache>
            </c:strRef>
          </c:tx>
          <c:spPr>
            <a:ln>
              <a:solidFill>
                <a:srgbClr val="ED3623"/>
              </a:solidFill>
            </a:ln>
          </c:spPr>
          <c:marker>
            <c:symbol val="none"/>
          </c:marker>
          <c:cat>
            <c:strRef>
              <c:f>'decade comp + pace'!$A$2:$A$121</c:f>
              <c:strCache>
                <c:ptCount val="109"/>
                <c:pt idx="0">
                  <c:v>Year 1</c:v>
                </c:pt>
                <c:pt idx="12">
                  <c:v>Year 2</c:v>
                </c:pt>
                <c:pt idx="24">
                  <c:v>Year 3</c:v>
                </c:pt>
                <c:pt idx="36">
                  <c:v>Year 4</c:v>
                </c:pt>
                <c:pt idx="48">
                  <c:v>Year 5</c:v>
                </c:pt>
                <c:pt idx="60">
                  <c:v>Year 6</c:v>
                </c:pt>
                <c:pt idx="72">
                  <c:v>Year 7</c:v>
                </c:pt>
                <c:pt idx="84">
                  <c:v>Year 8</c:v>
                </c:pt>
                <c:pt idx="96">
                  <c:v>Year 9</c:v>
                </c:pt>
                <c:pt idx="108">
                  <c:v>Year 10</c:v>
                </c:pt>
              </c:strCache>
            </c:strRef>
          </c:cat>
          <c:val>
            <c:numRef>
              <c:f>'decade comp + pace'!$G$2:$G$121</c:f>
              <c:numCache>
                <c:formatCode>#,##0</c:formatCode>
                <c:ptCount val="120"/>
                <c:pt idx="0">
                  <c:v>100</c:v>
                </c:pt>
                <c:pt idx="1">
                  <c:v>100.24103085542431</c:v>
                </c:pt>
                <c:pt idx="2">
                  <c:v>100.34407686657698</c:v>
                </c:pt>
                <c:pt idx="3">
                  <c:v>101.39585789752054</c:v>
                </c:pt>
                <c:pt idx="4">
                  <c:v>101.19362820707711</c:v>
                </c:pt>
                <c:pt idx="5">
                  <c:v>100.79210876337336</c:v>
                </c:pt>
                <c:pt idx="6">
                  <c:v>100.5986679780561</c:v>
                </c:pt>
                <c:pt idx="7">
                  <c:v>101.15594859799906</c:v>
                </c:pt>
                <c:pt idx="8">
                  <c:v>101.39966443783783</c:v>
                </c:pt>
                <c:pt idx="9">
                  <c:v>101.15859484249945</c:v>
                </c:pt>
                <c:pt idx="10">
                  <c:v>100.90768390693003</c:v>
                </c:pt>
                <c:pt idx="11">
                  <c:v>100.93581331956598</c:v>
                </c:pt>
                <c:pt idx="12">
                  <c:v>100.89162054685433</c:v>
                </c:pt>
                <c:pt idx="13">
                  <c:v>101.24038381887826</c:v>
                </c:pt>
                <c:pt idx="14">
                  <c:v>101.53898451789252</c:v>
                </c:pt>
                <c:pt idx="15">
                  <c:v>102.03566198496344</c:v>
                </c:pt>
                <c:pt idx="16">
                  <c:v>102.00420480051027</c:v>
                </c:pt>
                <c:pt idx="17">
                  <c:v>101.41700582781337</c:v>
                </c:pt>
                <c:pt idx="18">
                  <c:v>101.36796609136994</c:v>
                </c:pt>
                <c:pt idx="19">
                  <c:v>101.96943699180412</c:v>
                </c:pt>
                <c:pt idx="20">
                  <c:v>102.84320451482006</c:v>
                </c:pt>
                <c:pt idx="21">
                  <c:v>102.70422027059067</c:v>
                </c:pt>
                <c:pt idx="22">
                  <c:v>102.78243933785546</c:v>
                </c:pt>
                <c:pt idx="23">
                  <c:v>102.74000883661047</c:v>
                </c:pt>
                <c:pt idx="24">
                  <c:v>102.44330791193926</c:v>
                </c:pt>
                <c:pt idx="25">
                  <c:v>102.96021727892165</c:v>
                </c:pt>
                <c:pt idx="26">
                  <c:v>103.104366841852</c:v>
                </c:pt>
                <c:pt idx="27">
                  <c:v>103.0746898177856</c:v>
                </c:pt>
                <c:pt idx="28">
                  <c:v>103.52066969706574</c:v>
                </c:pt>
                <c:pt idx="29">
                  <c:v>103.53257156520618</c:v>
                </c:pt>
                <c:pt idx="30">
                  <c:v>102.92357686979364</c:v>
                </c:pt>
                <c:pt idx="31">
                  <c:v>102.98170014469503</c:v>
                </c:pt>
                <c:pt idx="32">
                  <c:v>104.02872026628999</c:v>
                </c:pt>
                <c:pt idx="33">
                  <c:v>104.68893308610544</c:v>
                </c:pt>
                <c:pt idx="34">
                  <c:v>104.35271716534473</c:v>
                </c:pt>
                <c:pt idx="35">
                  <c:v>104.18505402990579</c:v>
                </c:pt>
                <c:pt idx="36">
                  <c:v>103.90286295724597</c:v>
                </c:pt>
                <c:pt idx="37">
                  <c:v>103.8191924263753</c:v>
                </c:pt>
                <c:pt idx="38">
                  <c:v>103.99679091538808</c:v>
                </c:pt>
                <c:pt idx="39">
                  <c:v>104.47487954561969</c:v>
                </c:pt>
                <c:pt idx="40">
                  <c:v>104.920572683594</c:v>
                </c:pt>
                <c:pt idx="41">
                  <c:v>104.64412690551978</c:v>
                </c:pt>
                <c:pt idx="42">
                  <c:v>104.67018072089273</c:v>
                </c:pt>
                <c:pt idx="43">
                  <c:v>104.74405063974021</c:v>
                </c:pt>
                <c:pt idx="44">
                  <c:v>105.06172453274829</c:v>
                </c:pt>
                <c:pt idx="45">
                  <c:v>104.64073854753902</c:v>
                </c:pt>
                <c:pt idx="46">
                  <c:v>105.58215590918587</c:v>
                </c:pt>
                <c:pt idx="47">
                  <c:v>105.7682488386491</c:v>
                </c:pt>
                <c:pt idx="48">
                  <c:v>106.09674499688333</c:v>
                </c:pt>
                <c:pt idx="49">
                  <c:v>106.0651148716949</c:v>
                </c:pt>
                <c:pt idx="50">
                  <c:v>106.54868706421988</c:v>
                </c:pt>
                <c:pt idx="51">
                  <c:v>106.99764700536522</c:v>
                </c:pt>
                <c:pt idx="52">
                  <c:v>107.47326778872936</c:v>
                </c:pt>
                <c:pt idx="53">
                  <c:v>107.42346791638657</c:v>
                </c:pt>
                <c:pt idx="54">
                  <c:v>107.44479292944382</c:v>
                </c:pt>
                <c:pt idx="55">
                  <c:v>107.99163370683225</c:v>
                </c:pt>
                <c:pt idx="56">
                  <c:v>108.62281248859907</c:v>
                </c:pt>
                <c:pt idx="57">
                  <c:v>109.02397061330811</c:v>
                </c:pt>
                <c:pt idx="58">
                  <c:v>109.20502985507845</c:v>
                </c:pt>
                <c:pt idx="59">
                  <c:v>109.03487148682413</c:v>
                </c:pt>
                <c:pt idx="60">
                  <c:v>109.12727991308498</c:v>
                </c:pt>
                <c:pt idx="61">
                  <c:v>109.10064736587974</c:v>
                </c:pt>
                <c:pt idx="62">
                  <c:v>109.19353659262832</c:v>
                </c:pt>
                <c:pt idx="63">
                  <c:v>109.27079590418278</c:v>
                </c:pt>
                <c:pt idx="64">
                  <c:v>109.85326293009989</c:v>
                </c:pt>
                <c:pt idx="65">
                  <c:v>109.8573976213037</c:v>
                </c:pt>
                <c:pt idx="66">
                  <c:v>109.71502572380921</c:v>
                </c:pt>
                <c:pt idx="67">
                  <c:v>110.07995189418747</c:v>
                </c:pt>
                <c:pt idx="68">
                  <c:v>109.56202457042892</c:v>
                </c:pt>
                <c:pt idx="69">
                  <c:v>109.81782601815023</c:v>
                </c:pt>
                <c:pt idx="70">
                  <c:v>110.08496781809414</c:v>
                </c:pt>
                <c:pt idx="71">
                  <c:v>110.29828018542078</c:v>
                </c:pt>
                <c:pt idx="72">
                  <c:v>110.73768854412963</c:v>
                </c:pt>
                <c:pt idx="73">
                  <c:v>111.10786571783082</c:v>
                </c:pt>
                <c:pt idx="74">
                  <c:v>111.35494127440322</c:v>
                </c:pt>
                <c:pt idx="75">
                  <c:v>111.00811272530213</c:v>
                </c:pt>
                <c:pt idx="76">
                  <c:v>111.57739121557202</c:v>
                </c:pt>
                <c:pt idx="77">
                  <c:v>111.52887132346005</c:v>
                </c:pt>
                <c:pt idx="78">
                  <c:v>111.47074365385483</c:v>
                </c:pt>
                <c:pt idx="79">
                  <c:v>111.71899098834317</c:v>
                </c:pt>
                <c:pt idx="80">
                  <c:v>111.73416196416588</c:v>
                </c:pt>
                <c:pt idx="81">
                  <c:v>111.83899726207885</c:v>
                </c:pt>
                <c:pt idx="82">
                  <c:v>112.26705517811206</c:v>
                </c:pt>
                <c:pt idx="83">
                  <c:v>112.22243972767076</c:v>
                </c:pt>
                <c:pt idx="84">
                  <c:v>112.51758346242792</c:v>
                </c:pt>
                <c:pt idx="85">
                  <c:v>112.91623497961363</c:v>
                </c:pt>
                <c:pt idx="86">
                  <c:v>113.24559694396221</c:v>
                </c:pt>
                <c:pt idx="87">
                  <c:v>113.34650280884892</c:v>
                </c:pt>
                <c:pt idx="88">
                  <c:v>113.59995576490395</c:v>
                </c:pt>
                <c:pt idx="89">
                  <c:v>113.90290648009361</c:v>
                </c:pt>
                <c:pt idx="90">
                  <c:v>114.21641211866709</c:v>
                </c:pt>
                <c:pt idx="91">
                  <c:v>114.09437140641816</c:v>
                </c:pt>
                <c:pt idx="92">
                  <c:v>114.632053829494</c:v>
                </c:pt>
                <c:pt idx="93">
                  <c:v>113.466413190667</c:v>
                </c:pt>
                <c:pt idx="94">
                  <c:v>113.40875743241983</c:v>
                </c:pt>
                <c:pt idx="95">
                  <c:v>113.89201328958845</c:v>
                </c:pt>
                <c:pt idx="96">
                  <c:v>113.58142506021341</c:v>
                </c:pt>
                <c:pt idx="97">
                  <c:v>115.0244204687002</c:v>
                </c:pt>
                <c:pt idx="98">
                  <c:v>116.11298255599007</c:v>
                </c:pt>
                <c:pt idx="99">
                  <c:v>115.45457680771283</c:v>
                </c:pt>
                <c:pt idx="100">
                  <c:v>115.72873192204598</c:v>
                </c:pt>
                <c:pt idx="101">
                  <c:v>114.95488194283799</c:v>
                </c:pt>
                <c:pt idx="102">
                  <c:v>114.35790592033301</c:v>
                </c:pt>
                <c:pt idx="103">
                  <c:v>112.98491249814373</c:v>
                </c:pt>
                <c:pt idx="104">
                  <c:v>113.51905319819389</c:v>
                </c:pt>
                <c:pt idx="105">
                  <c:v>113.92500661243308</c:v>
                </c:pt>
                <c:pt idx="106">
                  <c:v>113.7347007545177</c:v>
                </c:pt>
              </c:numCache>
            </c:numRef>
          </c:val>
          <c:smooth val="0"/>
          <c:extLst>
            <c:ext xmlns:c16="http://schemas.microsoft.com/office/drawing/2014/chart" uri="{C3380CC4-5D6E-409C-BE32-E72D297353CC}">
              <c16:uniqueId val="{00000006-5030-4E21-95C9-B58C2317C3B1}"/>
            </c:ext>
          </c:extLst>
        </c:ser>
        <c:dLbls>
          <c:showLegendKey val="0"/>
          <c:showVal val="0"/>
          <c:showCatName val="0"/>
          <c:showSerName val="0"/>
          <c:showPercent val="0"/>
          <c:showBubbleSize val="0"/>
        </c:dLbls>
        <c:smooth val="0"/>
        <c:axId val="920710144"/>
        <c:axId val="918698752"/>
      </c:lineChart>
      <c:catAx>
        <c:axId val="920710144"/>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txPr>
          <a:bodyPr/>
          <a:lstStyle/>
          <a:p>
            <a:pPr>
              <a:defRPr sz="1000"/>
            </a:pPr>
            <a:endParaRPr lang="en-US"/>
          </a:p>
        </c:txPr>
        <c:crossAx val="918698752"/>
        <c:crosses val="autoZero"/>
        <c:auto val="1"/>
        <c:lblAlgn val="ctr"/>
        <c:lblOffset val="100"/>
        <c:tickLblSkip val="1"/>
        <c:tickMarkSkip val="12"/>
        <c:noMultiLvlLbl val="0"/>
      </c:catAx>
      <c:valAx>
        <c:axId val="918698752"/>
        <c:scaling>
          <c:orientation val="minMax"/>
          <c:max val="122"/>
          <c:min val="95"/>
        </c:scaling>
        <c:delete val="0"/>
        <c:axPos val="l"/>
        <c:majorGridlines>
          <c:spPr>
            <a:ln>
              <a:solidFill>
                <a:schemeClr val="bg1">
                  <a:lumMod val="75000"/>
                </a:schemeClr>
              </a:solidFill>
            </a:ln>
          </c:spPr>
        </c:majorGridlines>
        <c:numFmt formatCode="#,##0" sourceLinked="1"/>
        <c:majorTickMark val="out"/>
        <c:minorTickMark val="none"/>
        <c:tickLblPos val="nextTo"/>
        <c:txPr>
          <a:bodyPr/>
          <a:lstStyle/>
          <a:p>
            <a:pPr>
              <a:defRPr sz="1000"/>
            </a:pPr>
            <a:endParaRPr lang="en-US"/>
          </a:p>
        </c:txPr>
        <c:crossAx val="920710144"/>
        <c:crosses val="autoZero"/>
        <c:crossBetween val="between"/>
        <c:majorUnit val="5"/>
      </c:valAx>
      <c:spPr>
        <a:noFill/>
      </c:spPr>
    </c:plotArea>
    <c:plotVisOnly val="1"/>
    <c:dispBlanksAs val="gap"/>
    <c:showDLblsOverMax val="0"/>
  </c:chart>
  <c:spPr>
    <a:noFill/>
    <a:ln>
      <a:noFill/>
    </a:ln>
  </c:spPr>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09540862186747"/>
          <c:y val="4.27189715058073E-2"/>
          <c:w val="0.71969334883367897"/>
          <c:h val="0.92773672420625897"/>
        </c:manualLayout>
      </c:layout>
      <c:barChart>
        <c:barDir val="bar"/>
        <c:grouping val="clustered"/>
        <c:varyColors val="0"/>
        <c:ser>
          <c:idx val="0"/>
          <c:order val="0"/>
          <c:spPr>
            <a:solidFill>
              <a:schemeClr val="tx1"/>
            </a:solidFill>
          </c:spPr>
          <c:invertIfNegative val="0"/>
          <c:dPt>
            <c:idx val="0"/>
            <c:invertIfNegative val="0"/>
            <c:bubble3D val="0"/>
            <c:spPr>
              <a:solidFill>
                <a:srgbClr val="FF0000"/>
              </a:solidFill>
            </c:spPr>
            <c:extLst>
              <c:ext xmlns:c16="http://schemas.microsoft.com/office/drawing/2014/chart" uri="{C3380CC4-5D6E-409C-BE32-E72D297353CC}">
                <c16:uniqueId val="{00000001-EF3E-47DF-B533-CACF7222E3D8}"/>
              </c:ext>
            </c:extLst>
          </c:dPt>
          <c:dLbls>
            <c:dLbl>
              <c:idx val="0"/>
              <c:spPr/>
              <c:txPr>
                <a:bodyPr/>
                <a:lstStyle/>
                <a:p>
                  <a:pPr>
                    <a:defRPr sz="1400" b="1">
                      <a:solidFill>
                        <a:srgbClr val="FF0000"/>
                      </a:solidFill>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1-EF3E-47DF-B533-CACF7222E3D8}"/>
                </c:ext>
              </c:extLst>
            </c:dLbl>
            <c:spPr>
              <a:noFill/>
              <a:ln>
                <a:noFill/>
              </a:ln>
              <a:effectLst/>
            </c:spPr>
            <c:txPr>
              <a:bodyPr/>
              <a:lstStyle/>
              <a:p>
                <a:pPr>
                  <a:defRPr sz="1400">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'Private Sector Growth'!$A$2:$A$11</c:f>
              <c:strCache>
                <c:ptCount val="10"/>
                <c:pt idx="0">
                  <c:v>Columbus</c:v>
                </c:pt>
                <c:pt idx="1">
                  <c:v>Detroit</c:v>
                </c:pt>
                <c:pt idx="2">
                  <c:v>Indianapolis</c:v>
                </c:pt>
                <c:pt idx="3">
                  <c:v>Minneapolis</c:v>
                </c:pt>
                <c:pt idx="4">
                  <c:v>Kansas City</c:v>
                </c:pt>
                <c:pt idx="5">
                  <c:v>Cincinnati</c:v>
                </c:pt>
                <c:pt idx="6">
                  <c:v>Chicago</c:v>
                </c:pt>
                <c:pt idx="7">
                  <c:v>St. Louis</c:v>
                </c:pt>
                <c:pt idx="8">
                  <c:v>Cleveland</c:v>
                </c:pt>
                <c:pt idx="9">
                  <c:v>Pittsburgh</c:v>
                </c:pt>
              </c:strCache>
            </c:strRef>
          </c:cat>
          <c:val>
            <c:numRef>
              <c:f>'Private Sector Growth'!$D$2:$D$11</c:f>
              <c:numCache>
                <c:formatCode>0.0%</c:formatCode>
                <c:ptCount val="10"/>
                <c:pt idx="0">
                  <c:v>0.20499999999999999</c:v>
                </c:pt>
                <c:pt idx="1">
                  <c:v>0.19</c:v>
                </c:pt>
                <c:pt idx="2">
                  <c:v>0.185</c:v>
                </c:pt>
                <c:pt idx="3">
                  <c:v>0.155</c:v>
                </c:pt>
                <c:pt idx="4">
                  <c:v>0.14499999999999999</c:v>
                </c:pt>
                <c:pt idx="5">
                  <c:v>0.13300000000000001</c:v>
                </c:pt>
                <c:pt idx="6">
                  <c:v>0.128</c:v>
                </c:pt>
                <c:pt idx="7">
                  <c:v>9.8000000000000004E-2</c:v>
                </c:pt>
                <c:pt idx="8">
                  <c:v>0.08</c:v>
                </c:pt>
                <c:pt idx="9">
                  <c:v>6.2E-2</c:v>
                </c:pt>
              </c:numCache>
            </c:numRef>
          </c:val>
          <c:extLst>
            <c:ext xmlns:c16="http://schemas.microsoft.com/office/drawing/2014/chart" uri="{C3380CC4-5D6E-409C-BE32-E72D297353CC}">
              <c16:uniqueId val="{00000002-EF3E-47DF-B533-CACF7222E3D8}"/>
            </c:ext>
          </c:extLst>
        </c:ser>
        <c:dLbls>
          <c:showLegendKey val="0"/>
          <c:showVal val="0"/>
          <c:showCatName val="0"/>
          <c:showSerName val="0"/>
          <c:showPercent val="0"/>
          <c:showBubbleSize val="0"/>
        </c:dLbls>
        <c:gapWidth val="150"/>
        <c:axId val="1156211280"/>
        <c:axId val="1156215120"/>
      </c:barChart>
      <c:catAx>
        <c:axId val="1156211280"/>
        <c:scaling>
          <c:orientation val="maxMin"/>
        </c:scaling>
        <c:delete val="0"/>
        <c:axPos val="l"/>
        <c:numFmt formatCode="General" sourceLinked="0"/>
        <c:majorTickMark val="in"/>
        <c:minorTickMark val="none"/>
        <c:tickLblPos val="low"/>
        <c:spPr>
          <a:ln>
            <a:noFill/>
          </a:ln>
        </c:spPr>
        <c:txPr>
          <a:bodyPr/>
          <a:lstStyle/>
          <a:p>
            <a:pPr>
              <a:defRPr sz="1400">
                <a:latin typeface="Arial" panose="020B0604020202020204" pitchFamily="34" charset="0"/>
                <a:cs typeface="Arial" panose="020B0604020202020204" pitchFamily="34" charset="0"/>
              </a:defRPr>
            </a:pPr>
            <a:endParaRPr lang="en-US"/>
          </a:p>
        </c:txPr>
        <c:crossAx val="1156215120"/>
        <c:crosses val="autoZero"/>
        <c:auto val="1"/>
        <c:lblAlgn val="ctr"/>
        <c:lblOffset val="100"/>
        <c:noMultiLvlLbl val="0"/>
      </c:catAx>
      <c:valAx>
        <c:axId val="1156215120"/>
        <c:scaling>
          <c:orientation val="minMax"/>
        </c:scaling>
        <c:delete val="1"/>
        <c:axPos val="t"/>
        <c:numFmt formatCode="0.0%" sourceLinked="1"/>
        <c:majorTickMark val="out"/>
        <c:minorTickMark val="none"/>
        <c:tickLblPos val="nextTo"/>
        <c:crossAx val="1156211280"/>
        <c:crosses val="autoZero"/>
        <c:crossBetween val="between"/>
      </c:valAx>
      <c:spPr>
        <a:noFill/>
      </c:spPr>
    </c:plotArea>
    <c:plotVisOnly val="1"/>
    <c:dispBlanksAs val="gap"/>
    <c:showDLblsOverMax val="0"/>
  </c:chart>
  <c:spPr>
    <a:noFill/>
    <a:ln>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tx1"/>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1-0D8B-499D-BE9E-616CCDCCBAD3}"/>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1-0D8B-499D-BE9E-616CCDCCBAD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'[MSA_2017 Census Population Estimates.xlsx]Midwest'!$D$2:$D$14</c:f>
              <c:strCache>
                <c:ptCount val="10"/>
                <c:pt idx="0">
                  <c:v>Columbus</c:v>
                </c:pt>
                <c:pt idx="1">
                  <c:v>Minneapolis</c:v>
                </c:pt>
                <c:pt idx="2">
                  <c:v>Indianapolis</c:v>
                </c:pt>
                <c:pt idx="3">
                  <c:v>Kansas City</c:v>
                </c:pt>
                <c:pt idx="4">
                  <c:v>Cincinnati</c:v>
                </c:pt>
                <c:pt idx="5">
                  <c:v>Chicago</c:v>
                </c:pt>
                <c:pt idx="6">
                  <c:v>St. Louis</c:v>
                </c:pt>
                <c:pt idx="7">
                  <c:v>Detroit</c:v>
                </c:pt>
                <c:pt idx="8">
                  <c:v>Cleveland</c:v>
                </c:pt>
                <c:pt idx="9">
                  <c:v>Pittsburgh</c:v>
                </c:pt>
              </c:strCache>
            </c:strRef>
          </c:cat>
          <c:val>
            <c:numRef>
              <c:f>'[MSA_2017 Census Population Estimates.xlsx]Midwest'!$O$2:$O$14</c:f>
              <c:numCache>
                <c:formatCode>0.0%</c:formatCode>
                <c:ptCount val="10"/>
                <c:pt idx="0">
                  <c:v>9.0412906237787624E-2</c:v>
                </c:pt>
                <c:pt idx="1">
                  <c:v>7.314684447644787E-2</c:v>
                </c:pt>
                <c:pt idx="2">
                  <c:v>7.1939845809973216E-2</c:v>
                </c:pt>
                <c:pt idx="3">
                  <c:v>5.7365308242922956E-2</c:v>
                </c:pt>
                <c:pt idx="4">
                  <c:v>2.8971128978259257E-2</c:v>
                </c:pt>
                <c:pt idx="5">
                  <c:v>6.5173652815998457E-3</c:v>
                </c:pt>
                <c:pt idx="6">
                  <c:v>6.2648304932864012E-3</c:v>
                </c:pt>
                <c:pt idx="7">
                  <c:v>5.0602534857258439E-3</c:v>
                </c:pt>
                <c:pt idx="8">
                  <c:v>-8.0522963233483832E-3</c:v>
                </c:pt>
                <c:pt idx="9">
                  <c:v>-1.001958860119059E-2</c:v>
                </c:pt>
              </c:numCache>
            </c:numRef>
          </c:val>
          <c:extLst>
            <c:ext xmlns:c16="http://schemas.microsoft.com/office/drawing/2014/chart" uri="{C3380CC4-5D6E-409C-BE32-E72D297353CC}">
              <c16:uniqueId val="{00000002-0D8B-499D-BE9E-616CCDCCBAD3}"/>
            </c:ext>
          </c:extLst>
        </c:ser>
        <c:dLbls>
          <c:showLegendKey val="0"/>
          <c:showVal val="0"/>
          <c:showCatName val="0"/>
          <c:showSerName val="0"/>
          <c:showPercent val="0"/>
          <c:showBubbleSize val="0"/>
        </c:dLbls>
        <c:gapWidth val="70"/>
        <c:axId val="483863712"/>
        <c:axId val="698811760"/>
      </c:barChart>
      <c:catAx>
        <c:axId val="48386371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98811760"/>
        <c:crosses val="autoZero"/>
        <c:auto val="1"/>
        <c:lblAlgn val="ctr"/>
        <c:lblOffset val="100"/>
        <c:noMultiLvlLbl val="0"/>
      </c:catAx>
      <c:valAx>
        <c:axId val="698811760"/>
        <c:scaling>
          <c:orientation val="minMax"/>
        </c:scaling>
        <c:delete val="1"/>
        <c:axPos val="t"/>
        <c:numFmt formatCode="0.0%" sourceLinked="1"/>
        <c:majorTickMark val="none"/>
        <c:minorTickMark val="none"/>
        <c:tickLblPos val="nextTo"/>
        <c:crossAx val="48386371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59450637970647"/>
          <c:y val="3.2484300223762648E-2"/>
          <c:w val="0.74740921524368287"/>
          <c:h val="0.93503139955247472"/>
        </c:manualLayout>
      </c:layout>
      <c:barChart>
        <c:barDir val="bar"/>
        <c:grouping val="clustered"/>
        <c:varyColors val="0"/>
        <c:ser>
          <c:idx val="0"/>
          <c:order val="0"/>
          <c:spPr>
            <a:solidFill>
              <a:schemeClr val="tx1">
                <a:lumMod val="85000"/>
                <a:lumOff val="15000"/>
              </a:schemeClr>
            </a:solidFill>
            <a:ln>
              <a:noFill/>
            </a:ln>
            <a:effectLst/>
          </c:spPr>
          <c:invertIfNegative val="0"/>
          <c:dPt>
            <c:idx val="8"/>
            <c:invertIfNegative val="0"/>
            <c:bubble3D val="0"/>
            <c:spPr>
              <a:solidFill>
                <a:srgbClr val="FF0000"/>
              </a:solidFill>
              <a:ln>
                <a:noFill/>
              </a:ln>
              <a:effectLst/>
            </c:spPr>
            <c:extLst>
              <c:ext xmlns:c16="http://schemas.microsoft.com/office/drawing/2014/chart" uri="{C3380CC4-5D6E-409C-BE32-E72D297353CC}">
                <c16:uniqueId val="{00000001-D281-46B1-803C-8BC61C5CCDB1}"/>
              </c:ext>
            </c:extLst>
          </c:dPt>
          <c:dLbls>
            <c:dLbl>
              <c:idx val="8"/>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1-D281-46B1-803C-8BC61C5CCDB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'[MSA_ACS_17_1YR_B01001_with_ann Age Groups.xlsx]Top 10 large metros'!$B$2:$B$11</c:f>
              <c:strCache>
                <c:ptCount val="10"/>
                <c:pt idx="0">
                  <c:v>Austin</c:v>
                </c:pt>
                <c:pt idx="1">
                  <c:v>Seattle</c:v>
                </c:pt>
                <c:pt idx="2">
                  <c:v>Denver</c:v>
                </c:pt>
                <c:pt idx="3">
                  <c:v>San Diego</c:v>
                </c:pt>
                <c:pt idx="4">
                  <c:v>Salt Lake City</c:v>
                </c:pt>
                <c:pt idx="5">
                  <c:v>San Francisco</c:v>
                </c:pt>
                <c:pt idx="6">
                  <c:v>San Jose</c:v>
                </c:pt>
                <c:pt idx="7">
                  <c:v>Los Angeles</c:v>
                </c:pt>
                <c:pt idx="8">
                  <c:v>Columbus</c:v>
                </c:pt>
                <c:pt idx="9">
                  <c:v>Nashville</c:v>
                </c:pt>
              </c:strCache>
            </c:strRef>
          </c:cat>
          <c:val>
            <c:numRef>
              <c:f>'[MSA_ACS_17_1YR_B01001_with_ann Age Groups.xlsx]Top 10 large metros'!$E$2:$E$11</c:f>
              <c:numCache>
                <c:formatCode>0.0%</c:formatCode>
                <c:ptCount val="10"/>
                <c:pt idx="0">
                  <c:v>0.17263698780665906</c:v>
                </c:pt>
                <c:pt idx="1">
                  <c:v>0.16668330296562286</c:v>
                </c:pt>
                <c:pt idx="2">
                  <c:v>0.16568019064983466</c:v>
                </c:pt>
                <c:pt idx="3">
                  <c:v>0.16468001024662304</c:v>
                </c:pt>
                <c:pt idx="4">
                  <c:v>0.16267075608529596</c:v>
                </c:pt>
                <c:pt idx="5">
                  <c:v>0.16264902354529179</c:v>
                </c:pt>
                <c:pt idx="6">
                  <c:v>0.15992990613286309</c:v>
                </c:pt>
                <c:pt idx="7">
                  <c:v>0.15729950792678127</c:v>
                </c:pt>
                <c:pt idx="8">
                  <c:v>0.15723772985844689</c:v>
                </c:pt>
                <c:pt idx="9">
                  <c:v>0.15279436369422536</c:v>
                </c:pt>
              </c:numCache>
            </c:numRef>
          </c:val>
          <c:extLst>
            <c:ext xmlns:c16="http://schemas.microsoft.com/office/drawing/2014/chart" uri="{C3380CC4-5D6E-409C-BE32-E72D297353CC}">
              <c16:uniqueId val="{00000002-D281-46B1-803C-8BC61C5CCDB1}"/>
            </c:ext>
          </c:extLst>
        </c:ser>
        <c:dLbls>
          <c:showLegendKey val="0"/>
          <c:showVal val="0"/>
          <c:showCatName val="0"/>
          <c:showSerName val="0"/>
          <c:showPercent val="0"/>
          <c:showBubbleSize val="0"/>
        </c:dLbls>
        <c:gapWidth val="125"/>
        <c:axId val="1873509920"/>
        <c:axId val="1816351792"/>
      </c:barChart>
      <c:catAx>
        <c:axId val="187350992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816351792"/>
        <c:crosses val="autoZero"/>
        <c:auto val="1"/>
        <c:lblAlgn val="ctr"/>
        <c:lblOffset val="100"/>
        <c:noMultiLvlLbl val="0"/>
      </c:catAx>
      <c:valAx>
        <c:axId val="1816351792"/>
        <c:scaling>
          <c:orientation val="minMax"/>
        </c:scaling>
        <c:delete val="1"/>
        <c:axPos val="t"/>
        <c:numFmt formatCode="0.0%" sourceLinked="1"/>
        <c:majorTickMark val="none"/>
        <c:minorTickMark val="none"/>
        <c:tickLblPos val="nextTo"/>
        <c:crossAx val="1873509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0">
                <a:solidFill>
                  <a:schemeClr val="tx1">
                    <a:lumMod val="65000"/>
                    <a:lumOff val="35000"/>
                  </a:schemeClr>
                </a:solidFill>
              </a:defRPr>
            </a:pPr>
            <a:r>
              <a:rPr lang="en-US" sz="1200" b="0">
                <a:solidFill>
                  <a:schemeClr val="tx1">
                    <a:lumMod val="65000"/>
                    <a:lumOff val="35000"/>
                  </a:schemeClr>
                </a:solidFill>
              </a:rPr>
              <a:t>NYC</a:t>
            </a:r>
            <a:r>
              <a:rPr lang="en-US" sz="1200" b="0" baseline="0">
                <a:solidFill>
                  <a:schemeClr val="tx1">
                    <a:lumMod val="65000"/>
                    <a:lumOff val="35000"/>
                  </a:schemeClr>
                </a:solidFill>
              </a:rPr>
              <a:t> (Bronx, Brooklyn, Manhattan, Queens)</a:t>
            </a:r>
            <a:endParaRPr lang="en-US" sz="1200" b="0">
              <a:solidFill>
                <a:schemeClr val="tx1">
                  <a:lumMod val="65000"/>
                  <a:lumOff val="35000"/>
                </a:schemeClr>
              </a:solidFill>
            </a:endParaRPr>
          </a:p>
        </c:rich>
      </c:tx>
      <c:layout>
        <c:manualLayout>
          <c:xMode val="edge"/>
          <c:yMode val="edge"/>
          <c:x val="0.17074629994167395"/>
          <c:y val="1.5432098765432098E-2"/>
        </c:manualLayout>
      </c:layout>
      <c:overlay val="0"/>
    </c:title>
    <c:autoTitleDeleted val="0"/>
    <c:plotArea>
      <c:layout>
        <c:manualLayout>
          <c:layoutTarget val="inner"/>
          <c:xMode val="edge"/>
          <c:yMode val="edge"/>
          <c:x val="0.15580217973021429"/>
          <c:y val="0.17695814085124814"/>
          <c:w val="0.79166575532225136"/>
          <c:h val="0.63101851851851842"/>
        </c:manualLayout>
      </c:layout>
      <c:lineChart>
        <c:grouping val="standard"/>
        <c:varyColors val="0"/>
        <c:ser>
          <c:idx val="0"/>
          <c:order val="0"/>
          <c:spPr>
            <a:ln>
              <a:solidFill>
                <a:srgbClr val="FF0000"/>
              </a:solidFill>
            </a:ln>
          </c:spPr>
          <c:marker>
            <c:symbol val="none"/>
          </c:marker>
          <c:cat>
            <c:strRef>
              <c:f>MAIN!$E$25:$P$25</c:f>
              <c:strCache>
                <c:ptCount val="12"/>
                <c:pt idx="0">
                  <c:v>05</c:v>
                </c:pt>
                <c:pt idx="1">
                  <c:v>06</c:v>
                </c:pt>
                <c:pt idx="2">
                  <c:v>07</c:v>
                </c:pt>
                <c:pt idx="3">
                  <c:v>08</c:v>
                </c:pt>
                <c:pt idx="4">
                  <c:v>09</c:v>
                </c:pt>
                <c:pt idx="5">
                  <c:v>10</c:v>
                </c:pt>
                <c:pt idx="6">
                  <c:v>11</c:v>
                </c:pt>
                <c:pt idx="7">
                  <c:v>12</c:v>
                </c:pt>
                <c:pt idx="8">
                  <c:v>13</c:v>
                </c:pt>
                <c:pt idx="9">
                  <c:v>14</c:v>
                </c:pt>
                <c:pt idx="10">
                  <c:v>15</c:v>
                </c:pt>
                <c:pt idx="11">
                  <c:v>16</c:v>
                </c:pt>
              </c:strCache>
            </c:strRef>
          </c:cat>
          <c:val>
            <c:numRef>
              <c:f>MAIN!$E$36:$P$36</c:f>
              <c:numCache>
                <c:formatCode>General</c:formatCode>
                <c:ptCount val="12"/>
                <c:pt idx="0">
                  <c:v>691</c:v>
                </c:pt>
                <c:pt idx="1">
                  <c:v>627</c:v>
                </c:pt>
                <c:pt idx="2">
                  <c:v>611</c:v>
                </c:pt>
                <c:pt idx="3">
                  <c:v>503</c:v>
                </c:pt>
                <c:pt idx="4">
                  <c:v>595</c:v>
                </c:pt>
                <c:pt idx="5">
                  <c:v>487</c:v>
                </c:pt>
                <c:pt idx="6">
                  <c:v>564</c:v>
                </c:pt>
                <c:pt idx="7">
                  <c:v>652</c:v>
                </c:pt>
                <c:pt idx="8">
                  <c:v>798</c:v>
                </c:pt>
                <c:pt idx="9">
                  <c:v>737</c:v>
                </c:pt>
                <c:pt idx="10">
                  <c:v>631</c:v>
                </c:pt>
                <c:pt idx="11">
                  <c:v>840</c:v>
                </c:pt>
              </c:numCache>
            </c:numRef>
          </c:val>
          <c:smooth val="0"/>
          <c:extLst>
            <c:ext xmlns:c16="http://schemas.microsoft.com/office/drawing/2014/chart" uri="{C3380CC4-5D6E-409C-BE32-E72D297353CC}">
              <c16:uniqueId val="{00000000-3C5A-4BBF-AB59-71F1A1D044E3}"/>
            </c:ext>
          </c:extLst>
        </c:ser>
        <c:ser>
          <c:idx val="1"/>
          <c:order val="1"/>
          <c:spPr>
            <a:ln>
              <a:solidFill>
                <a:schemeClr val="bg1">
                  <a:lumMod val="65000"/>
                </a:schemeClr>
              </a:solidFill>
            </a:ln>
          </c:spPr>
          <c:marker>
            <c:symbol val="none"/>
          </c:marker>
          <c:cat>
            <c:strRef>
              <c:f>MAIN!$E$25:$P$25</c:f>
              <c:strCache>
                <c:ptCount val="12"/>
                <c:pt idx="0">
                  <c:v>05</c:v>
                </c:pt>
                <c:pt idx="1">
                  <c:v>06</c:v>
                </c:pt>
                <c:pt idx="2">
                  <c:v>07</c:v>
                </c:pt>
                <c:pt idx="3">
                  <c:v>08</c:v>
                </c:pt>
                <c:pt idx="4">
                  <c:v>09</c:v>
                </c:pt>
                <c:pt idx="5">
                  <c:v>10</c:v>
                </c:pt>
                <c:pt idx="6">
                  <c:v>11</c:v>
                </c:pt>
                <c:pt idx="7">
                  <c:v>12</c:v>
                </c:pt>
                <c:pt idx="8">
                  <c:v>13</c:v>
                </c:pt>
                <c:pt idx="9">
                  <c:v>14</c:v>
                </c:pt>
                <c:pt idx="10">
                  <c:v>15</c:v>
                </c:pt>
                <c:pt idx="11">
                  <c:v>16</c:v>
                </c:pt>
              </c:strCache>
            </c:strRef>
          </c:cat>
          <c:val>
            <c:numRef>
              <c:f>MAIN!$E$37:$P$37</c:f>
              <c:numCache>
                <c:formatCode>General</c:formatCode>
                <c:ptCount val="12"/>
                <c:pt idx="0">
                  <c:v>662</c:v>
                </c:pt>
                <c:pt idx="1">
                  <c:v>654</c:v>
                </c:pt>
                <c:pt idx="2">
                  <c:v>592</c:v>
                </c:pt>
                <c:pt idx="3">
                  <c:v>658</c:v>
                </c:pt>
                <c:pt idx="4">
                  <c:v>647</c:v>
                </c:pt>
                <c:pt idx="5">
                  <c:v>536</c:v>
                </c:pt>
                <c:pt idx="6">
                  <c:v>595</c:v>
                </c:pt>
                <c:pt idx="7">
                  <c:v>624</c:v>
                </c:pt>
                <c:pt idx="8">
                  <c:v>589</c:v>
                </c:pt>
                <c:pt idx="9">
                  <c:v>512</c:v>
                </c:pt>
                <c:pt idx="10">
                  <c:v>428</c:v>
                </c:pt>
                <c:pt idx="11">
                  <c:v>455</c:v>
                </c:pt>
              </c:numCache>
            </c:numRef>
          </c:val>
          <c:smooth val="0"/>
          <c:extLst>
            <c:ext xmlns:c16="http://schemas.microsoft.com/office/drawing/2014/chart" uri="{C3380CC4-5D6E-409C-BE32-E72D297353CC}">
              <c16:uniqueId val="{00000001-3C5A-4BBF-AB59-71F1A1D044E3}"/>
            </c:ext>
          </c:extLst>
        </c:ser>
        <c:dLbls>
          <c:showLegendKey val="0"/>
          <c:showVal val="0"/>
          <c:showCatName val="0"/>
          <c:showSerName val="0"/>
          <c:showPercent val="0"/>
          <c:showBubbleSize val="0"/>
        </c:dLbls>
        <c:smooth val="0"/>
        <c:axId val="644956160"/>
        <c:axId val="635094720"/>
      </c:lineChart>
      <c:catAx>
        <c:axId val="644956160"/>
        <c:scaling>
          <c:orientation val="minMax"/>
        </c:scaling>
        <c:delete val="0"/>
        <c:axPos val="b"/>
        <c:majorGridlines>
          <c:spPr>
            <a:ln>
              <a:solidFill>
                <a:schemeClr val="bg1">
                  <a:lumMod val="85000"/>
                </a:schemeClr>
              </a:solidFill>
            </a:ln>
          </c:spPr>
        </c:majorGridlines>
        <c:numFmt formatCode="General" sourceLinked="1"/>
        <c:majorTickMark val="none"/>
        <c:minorTickMark val="none"/>
        <c:tickLblPos val="nextTo"/>
        <c:spPr>
          <a:ln>
            <a:noFill/>
          </a:ln>
        </c:spPr>
        <c:crossAx val="635094720"/>
        <c:crosses val="autoZero"/>
        <c:auto val="1"/>
        <c:lblAlgn val="ctr"/>
        <c:lblOffset val="100"/>
        <c:noMultiLvlLbl val="0"/>
      </c:catAx>
      <c:valAx>
        <c:axId val="635094720"/>
        <c:scaling>
          <c:orientation val="minMax"/>
        </c:scaling>
        <c:delete val="0"/>
        <c:axPos val="l"/>
        <c:majorGridlines>
          <c:spPr>
            <a:ln>
              <a:solidFill>
                <a:schemeClr val="bg1">
                  <a:lumMod val="85000"/>
                </a:schemeClr>
              </a:solidFill>
            </a:ln>
          </c:spPr>
        </c:majorGridlines>
        <c:numFmt formatCode="General" sourceLinked="1"/>
        <c:majorTickMark val="none"/>
        <c:minorTickMark val="none"/>
        <c:tickLblPos val="nextTo"/>
        <c:spPr>
          <a:ln>
            <a:noFill/>
          </a:ln>
        </c:spPr>
        <c:crossAx val="644956160"/>
        <c:crosses val="autoZero"/>
        <c:crossBetween val="between"/>
      </c:valAx>
    </c:plotArea>
    <c:plotVisOnly val="1"/>
    <c:dispBlanksAs val="gap"/>
    <c:showDLblsOverMax val="0"/>
  </c:chart>
  <c:txPr>
    <a:bodyPr/>
    <a:lstStyle/>
    <a:p>
      <a:pPr>
        <a:defRPr sz="60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0">
                <a:solidFill>
                  <a:schemeClr val="tx1">
                    <a:lumMod val="65000"/>
                    <a:lumOff val="35000"/>
                  </a:schemeClr>
                </a:solidFill>
              </a:defRPr>
            </a:pPr>
            <a:r>
              <a:rPr lang="en-US" sz="1200" b="0" dirty="0">
                <a:solidFill>
                  <a:schemeClr val="tx1">
                    <a:lumMod val="65000"/>
                    <a:lumOff val="35000"/>
                  </a:schemeClr>
                </a:solidFill>
              </a:rPr>
              <a:t>Washington DC</a:t>
            </a:r>
          </a:p>
        </c:rich>
      </c:tx>
      <c:layout>
        <c:manualLayout>
          <c:xMode val="edge"/>
          <c:yMode val="edge"/>
          <c:x val="0.32535383296089571"/>
          <c:y val="3.4570163137430533E-2"/>
        </c:manualLayout>
      </c:layout>
      <c:overlay val="0"/>
    </c:title>
    <c:autoTitleDeleted val="0"/>
    <c:plotArea>
      <c:layout/>
      <c:lineChart>
        <c:grouping val="standard"/>
        <c:varyColors val="0"/>
        <c:ser>
          <c:idx val="0"/>
          <c:order val="0"/>
          <c:spPr>
            <a:ln>
              <a:solidFill>
                <a:srgbClr val="FF0000"/>
              </a:solidFill>
            </a:ln>
          </c:spPr>
          <c:marker>
            <c:symbol val="none"/>
          </c:marker>
          <c:cat>
            <c:strRef>
              <c:f>MAIN!$E$25:$P$25</c:f>
              <c:strCache>
                <c:ptCount val="12"/>
                <c:pt idx="0">
                  <c:v>05</c:v>
                </c:pt>
                <c:pt idx="1">
                  <c:v>06</c:v>
                </c:pt>
                <c:pt idx="2">
                  <c:v>07</c:v>
                </c:pt>
                <c:pt idx="3">
                  <c:v>08</c:v>
                </c:pt>
                <c:pt idx="4">
                  <c:v>09</c:v>
                </c:pt>
                <c:pt idx="5">
                  <c:v>10</c:v>
                </c:pt>
                <c:pt idx="6">
                  <c:v>11</c:v>
                </c:pt>
                <c:pt idx="7">
                  <c:v>12</c:v>
                </c:pt>
                <c:pt idx="8">
                  <c:v>13</c:v>
                </c:pt>
                <c:pt idx="9">
                  <c:v>14</c:v>
                </c:pt>
                <c:pt idx="10">
                  <c:v>15</c:v>
                </c:pt>
                <c:pt idx="11">
                  <c:v>16</c:v>
                </c:pt>
              </c:strCache>
            </c:strRef>
          </c:cat>
          <c:val>
            <c:numRef>
              <c:f>MAIN!$E$40:$P$40</c:f>
              <c:numCache>
                <c:formatCode>General</c:formatCode>
                <c:ptCount val="12"/>
                <c:pt idx="0">
                  <c:v>74</c:v>
                </c:pt>
                <c:pt idx="1">
                  <c:v>66</c:v>
                </c:pt>
                <c:pt idx="2">
                  <c:v>79</c:v>
                </c:pt>
                <c:pt idx="3">
                  <c:v>67</c:v>
                </c:pt>
                <c:pt idx="4">
                  <c:v>73</c:v>
                </c:pt>
                <c:pt idx="5">
                  <c:v>72</c:v>
                </c:pt>
                <c:pt idx="6">
                  <c:v>71</c:v>
                </c:pt>
                <c:pt idx="7">
                  <c:v>90</c:v>
                </c:pt>
                <c:pt idx="8">
                  <c:v>85</c:v>
                </c:pt>
                <c:pt idx="9">
                  <c:v>107</c:v>
                </c:pt>
                <c:pt idx="10">
                  <c:v>76</c:v>
                </c:pt>
                <c:pt idx="11">
                  <c:v>111</c:v>
                </c:pt>
              </c:numCache>
            </c:numRef>
          </c:val>
          <c:smooth val="0"/>
          <c:extLst>
            <c:ext xmlns:c16="http://schemas.microsoft.com/office/drawing/2014/chart" uri="{C3380CC4-5D6E-409C-BE32-E72D297353CC}">
              <c16:uniqueId val="{00000000-FD34-42E7-8101-E98283601798}"/>
            </c:ext>
          </c:extLst>
        </c:ser>
        <c:ser>
          <c:idx val="1"/>
          <c:order val="1"/>
          <c:spPr>
            <a:ln>
              <a:solidFill>
                <a:schemeClr val="bg1">
                  <a:lumMod val="65000"/>
                </a:schemeClr>
              </a:solidFill>
            </a:ln>
          </c:spPr>
          <c:marker>
            <c:symbol val="none"/>
          </c:marker>
          <c:cat>
            <c:strRef>
              <c:f>MAIN!$E$25:$P$25</c:f>
              <c:strCache>
                <c:ptCount val="12"/>
                <c:pt idx="0">
                  <c:v>05</c:v>
                </c:pt>
                <c:pt idx="1">
                  <c:v>06</c:v>
                </c:pt>
                <c:pt idx="2">
                  <c:v>07</c:v>
                </c:pt>
                <c:pt idx="3">
                  <c:v>08</c:v>
                </c:pt>
                <c:pt idx="4">
                  <c:v>09</c:v>
                </c:pt>
                <c:pt idx="5">
                  <c:v>10</c:v>
                </c:pt>
                <c:pt idx="6">
                  <c:v>11</c:v>
                </c:pt>
                <c:pt idx="7">
                  <c:v>12</c:v>
                </c:pt>
                <c:pt idx="8">
                  <c:v>13</c:v>
                </c:pt>
                <c:pt idx="9">
                  <c:v>14</c:v>
                </c:pt>
                <c:pt idx="10">
                  <c:v>15</c:v>
                </c:pt>
                <c:pt idx="11">
                  <c:v>16</c:v>
                </c:pt>
              </c:strCache>
            </c:strRef>
          </c:cat>
          <c:val>
            <c:numRef>
              <c:f>MAIN!$E$41:$P$41</c:f>
              <c:numCache>
                <c:formatCode>General</c:formatCode>
                <c:ptCount val="12"/>
                <c:pt idx="0">
                  <c:v>85</c:v>
                </c:pt>
                <c:pt idx="1">
                  <c:v>99</c:v>
                </c:pt>
                <c:pt idx="2">
                  <c:v>96</c:v>
                </c:pt>
                <c:pt idx="3">
                  <c:v>86</c:v>
                </c:pt>
                <c:pt idx="4">
                  <c:v>92</c:v>
                </c:pt>
                <c:pt idx="5">
                  <c:v>93</c:v>
                </c:pt>
                <c:pt idx="6">
                  <c:v>127</c:v>
                </c:pt>
                <c:pt idx="7">
                  <c:v>86</c:v>
                </c:pt>
                <c:pt idx="8">
                  <c:v>129</c:v>
                </c:pt>
                <c:pt idx="9">
                  <c:v>102</c:v>
                </c:pt>
                <c:pt idx="10">
                  <c:v>55</c:v>
                </c:pt>
                <c:pt idx="11">
                  <c:v>134</c:v>
                </c:pt>
              </c:numCache>
            </c:numRef>
          </c:val>
          <c:smooth val="0"/>
          <c:extLst>
            <c:ext xmlns:c16="http://schemas.microsoft.com/office/drawing/2014/chart" uri="{C3380CC4-5D6E-409C-BE32-E72D297353CC}">
              <c16:uniqueId val="{00000001-FD34-42E7-8101-E98283601798}"/>
            </c:ext>
          </c:extLst>
        </c:ser>
        <c:dLbls>
          <c:showLegendKey val="0"/>
          <c:showVal val="0"/>
          <c:showCatName val="0"/>
          <c:showSerName val="0"/>
          <c:showPercent val="0"/>
          <c:showBubbleSize val="0"/>
        </c:dLbls>
        <c:smooth val="0"/>
        <c:axId val="644957184"/>
        <c:axId val="635098176"/>
      </c:lineChart>
      <c:catAx>
        <c:axId val="644957184"/>
        <c:scaling>
          <c:orientation val="minMax"/>
        </c:scaling>
        <c:delete val="0"/>
        <c:axPos val="b"/>
        <c:majorGridlines>
          <c:spPr>
            <a:ln>
              <a:solidFill>
                <a:schemeClr val="bg1">
                  <a:lumMod val="85000"/>
                </a:schemeClr>
              </a:solidFill>
            </a:ln>
          </c:spPr>
        </c:majorGridlines>
        <c:numFmt formatCode="General" sourceLinked="1"/>
        <c:majorTickMark val="none"/>
        <c:minorTickMark val="none"/>
        <c:tickLblPos val="nextTo"/>
        <c:spPr>
          <a:ln>
            <a:noFill/>
          </a:ln>
        </c:spPr>
        <c:crossAx val="635098176"/>
        <c:crosses val="autoZero"/>
        <c:auto val="1"/>
        <c:lblAlgn val="ctr"/>
        <c:lblOffset val="100"/>
        <c:noMultiLvlLbl val="0"/>
      </c:catAx>
      <c:valAx>
        <c:axId val="635098176"/>
        <c:scaling>
          <c:orientation val="minMax"/>
          <c:max val="150"/>
        </c:scaling>
        <c:delete val="0"/>
        <c:axPos val="l"/>
        <c:majorGridlines>
          <c:spPr>
            <a:ln>
              <a:solidFill>
                <a:schemeClr val="bg1">
                  <a:lumMod val="85000"/>
                </a:schemeClr>
              </a:solidFill>
            </a:ln>
          </c:spPr>
        </c:majorGridlines>
        <c:numFmt formatCode="General" sourceLinked="1"/>
        <c:majorTickMark val="none"/>
        <c:minorTickMark val="none"/>
        <c:tickLblPos val="nextTo"/>
        <c:spPr>
          <a:ln>
            <a:noFill/>
          </a:ln>
        </c:spPr>
        <c:crossAx val="644957184"/>
        <c:crosses val="autoZero"/>
        <c:crossBetween val="between"/>
        <c:majorUnit val="25"/>
      </c:valAx>
    </c:plotArea>
    <c:plotVisOnly val="1"/>
    <c:dispBlanksAs val="gap"/>
    <c:showDLblsOverMax val="0"/>
  </c:chart>
  <c:txPr>
    <a:bodyPr/>
    <a:lstStyle/>
    <a:p>
      <a:pPr>
        <a:defRPr sz="600">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0">
                <a:solidFill>
                  <a:schemeClr val="tx1">
                    <a:lumMod val="65000"/>
                    <a:lumOff val="35000"/>
                  </a:schemeClr>
                </a:solidFill>
              </a:defRPr>
            </a:pPr>
            <a:r>
              <a:rPr lang="en-US" sz="1200" b="0" dirty="0">
                <a:solidFill>
                  <a:schemeClr val="tx1">
                    <a:lumMod val="65000"/>
                    <a:lumOff val="35000"/>
                  </a:schemeClr>
                </a:solidFill>
              </a:rPr>
              <a:t>Nashville</a:t>
            </a:r>
            <a:r>
              <a:rPr lang="en-US" sz="1200" b="0" baseline="0" dirty="0">
                <a:solidFill>
                  <a:schemeClr val="tx1">
                    <a:lumMod val="65000"/>
                    <a:lumOff val="35000"/>
                  </a:schemeClr>
                </a:solidFill>
              </a:rPr>
              <a:t> (Davidson)</a:t>
            </a:r>
            <a:endParaRPr lang="en-US" sz="1200" b="0" dirty="0">
              <a:solidFill>
                <a:schemeClr val="tx1">
                  <a:lumMod val="65000"/>
                  <a:lumOff val="35000"/>
                </a:schemeClr>
              </a:solidFill>
            </a:endParaRPr>
          </a:p>
        </c:rich>
      </c:tx>
      <c:layout>
        <c:manualLayout>
          <c:xMode val="edge"/>
          <c:yMode val="edge"/>
          <c:x val="0.28930401617576135"/>
          <c:y val="4.7890801961367045E-2"/>
        </c:manualLayout>
      </c:layout>
      <c:overlay val="0"/>
    </c:title>
    <c:autoTitleDeleted val="0"/>
    <c:plotArea>
      <c:layout/>
      <c:lineChart>
        <c:grouping val="standard"/>
        <c:varyColors val="0"/>
        <c:ser>
          <c:idx val="0"/>
          <c:order val="0"/>
          <c:spPr>
            <a:ln>
              <a:solidFill>
                <a:srgbClr val="FF0000"/>
              </a:solidFill>
            </a:ln>
          </c:spPr>
          <c:marker>
            <c:symbol val="none"/>
          </c:marker>
          <c:cat>
            <c:strRef>
              <c:f>MAIN!$E$25:$P$25</c:f>
              <c:strCache>
                <c:ptCount val="12"/>
                <c:pt idx="0">
                  <c:v>05</c:v>
                </c:pt>
                <c:pt idx="1">
                  <c:v>06</c:v>
                </c:pt>
                <c:pt idx="2">
                  <c:v>07</c:v>
                </c:pt>
                <c:pt idx="3">
                  <c:v>08</c:v>
                </c:pt>
                <c:pt idx="4">
                  <c:v>09</c:v>
                </c:pt>
                <c:pt idx="5">
                  <c:v>10</c:v>
                </c:pt>
                <c:pt idx="6">
                  <c:v>11</c:v>
                </c:pt>
                <c:pt idx="7">
                  <c:v>12</c:v>
                </c:pt>
                <c:pt idx="8">
                  <c:v>13</c:v>
                </c:pt>
                <c:pt idx="9">
                  <c:v>14</c:v>
                </c:pt>
                <c:pt idx="10">
                  <c:v>15</c:v>
                </c:pt>
                <c:pt idx="11">
                  <c:v>16</c:v>
                </c:pt>
              </c:strCache>
            </c:strRef>
          </c:cat>
          <c:val>
            <c:numRef>
              <c:f>MAIN!$E$34:$P$34</c:f>
              <c:numCache>
                <c:formatCode>General</c:formatCode>
                <c:ptCount val="12"/>
                <c:pt idx="0">
                  <c:v>80</c:v>
                </c:pt>
                <c:pt idx="1">
                  <c:v>99</c:v>
                </c:pt>
                <c:pt idx="2">
                  <c:v>103</c:v>
                </c:pt>
                <c:pt idx="3">
                  <c:v>116</c:v>
                </c:pt>
                <c:pt idx="4">
                  <c:v>99</c:v>
                </c:pt>
                <c:pt idx="5">
                  <c:v>117</c:v>
                </c:pt>
                <c:pt idx="6">
                  <c:v>105</c:v>
                </c:pt>
                <c:pt idx="7">
                  <c:v>148</c:v>
                </c:pt>
                <c:pt idx="8">
                  <c:v>147</c:v>
                </c:pt>
                <c:pt idx="9">
                  <c:v>133</c:v>
                </c:pt>
                <c:pt idx="10">
                  <c:v>124</c:v>
                </c:pt>
                <c:pt idx="11">
                  <c:v>208</c:v>
                </c:pt>
              </c:numCache>
            </c:numRef>
          </c:val>
          <c:smooth val="0"/>
          <c:extLst>
            <c:ext xmlns:c16="http://schemas.microsoft.com/office/drawing/2014/chart" uri="{C3380CC4-5D6E-409C-BE32-E72D297353CC}">
              <c16:uniqueId val="{00000000-4632-45C1-93A7-492FA130C469}"/>
            </c:ext>
          </c:extLst>
        </c:ser>
        <c:ser>
          <c:idx val="1"/>
          <c:order val="1"/>
          <c:spPr>
            <a:ln>
              <a:solidFill>
                <a:schemeClr val="bg1">
                  <a:lumMod val="65000"/>
                </a:schemeClr>
              </a:solidFill>
            </a:ln>
          </c:spPr>
          <c:marker>
            <c:symbol val="none"/>
          </c:marker>
          <c:cat>
            <c:strRef>
              <c:f>MAIN!$E$25:$P$25</c:f>
              <c:strCache>
                <c:ptCount val="12"/>
                <c:pt idx="0">
                  <c:v>05</c:v>
                </c:pt>
                <c:pt idx="1">
                  <c:v>06</c:v>
                </c:pt>
                <c:pt idx="2">
                  <c:v>07</c:v>
                </c:pt>
                <c:pt idx="3">
                  <c:v>08</c:v>
                </c:pt>
                <c:pt idx="4">
                  <c:v>09</c:v>
                </c:pt>
                <c:pt idx="5">
                  <c:v>10</c:v>
                </c:pt>
                <c:pt idx="6">
                  <c:v>11</c:v>
                </c:pt>
                <c:pt idx="7">
                  <c:v>12</c:v>
                </c:pt>
                <c:pt idx="8">
                  <c:v>13</c:v>
                </c:pt>
                <c:pt idx="9">
                  <c:v>14</c:v>
                </c:pt>
                <c:pt idx="10">
                  <c:v>15</c:v>
                </c:pt>
                <c:pt idx="11">
                  <c:v>16</c:v>
                </c:pt>
              </c:strCache>
            </c:strRef>
          </c:cat>
          <c:val>
            <c:numRef>
              <c:f>MAIN!$E$35:$P$35</c:f>
              <c:numCache>
                <c:formatCode>General</c:formatCode>
                <c:ptCount val="12"/>
                <c:pt idx="0">
                  <c:v>132</c:v>
                </c:pt>
                <c:pt idx="1">
                  <c:v>154</c:v>
                </c:pt>
                <c:pt idx="2">
                  <c:v>148</c:v>
                </c:pt>
                <c:pt idx="3">
                  <c:v>118</c:v>
                </c:pt>
                <c:pt idx="4">
                  <c:v>123</c:v>
                </c:pt>
                <c:pt idx="5">
                  <c:v>117</c:v>
                </c:pt>
                <c:pt idx="6">
                  <c:v>119</c:v>
                </c:pt>
                <c:pt idx="7">
                  <c:v>115</c:v>
                </c:pt>
                <c:pt idx="8">
                  <c:v>153</c:v>
                </c:pt>
                <c:pt idx="9">
                  <c:v>148</c:v>
                </c:pt>
                <c:pt idx="10">
                  <c:v>98</c:v>
                </c:pt>
                <c:pt idx="11">
                  <c:v>148</c:v>
                </c:pt>
              </c:numCache>
            </c:numRef>
          </c:val>
          <c:smooth val="0"/>
          <c:extLst>
            <c:ext xmlns:c16="http://schemas.microsoft.com/office/drawing/2014/chart" uri="{C3380CC4-5D6E-409C-BE32-E72D297353CC}">
              <c16:uniqueId val="{00000001-4632-45C1-93A7-492FA130C469}"/>
            </c:ext>
          </c:extLst>
        </c:ser>
        <c:dLbls>
          <c:showLegendKey val="0"/>
          <c:showVal val="0"/>
          <c:showCatName val="0"/>
          <c:showSerName val="0"/>
          <c:showPercent val="0"/>
          <c:showBubbleSize val="0"/>
        </c:dLbls>
        <c:smooth val="0"/>
        <c:axId val="644957696"/>
        <c:axId val="635099904"/>
      </c:lineChart>
      <c:catAx>
        <c:axId val="644957696"/>
        <c:scaling>
          <c:orientation val="minMax"/>
        </c:scaling>
        <c:delete val="0"/>
        <c:axPos val="b"/>
        <c:majorGridlines>
          <c:spPr>
            <a:ln>
              <a:solidFill>
                <a:schemeClr val="bg1">
                  <a:lumMod val="85000"/>
                </a:schemeClr>
              </a:solidFill>
            </a:ln>
          </c:spPr>
        </c:majorGridlines>
        <c:numFmt formatCode="General" sourceLinked="1"/>
        <c:majorTickMark val="none"/>
        <c:minorTickMark val="none"/>
        <c:tickLblPos val="nextTo"/>
        <c:spPr>
          <a:ln>
            <a:noFill/>
          </a:ln>
        </c:spPr>
        <c:crossAx val="635099904"/>
        <c:crosses val="autoZero"/>
        <c:auto val="1"/>
        <c:lblAlgn val="ctr"/>
        <c:lblOffset val="100"/>
        <c:noMultiLvlLbl val="0"/>
      </c:catAx>
      <c:valAx>
        <c:axId val="635099904"/>
        <c:scaling>
          <c:orientation val="minMax"/>
          <c:max val="250"/>
        </c:scaling>
        <c:delete val="0"/>
        <c:axPos val="l"/>
        <c:majorGridlines>
          <c:spPr>
            <a:ln>
              <a:solidFill>
                <a:schemeClr val="bg1">
                  <a:lumMod val="85000"/>
                </a:schemeClr>
              </a:solidFill>
            </a:ln>
          </c:spPr>
        </c:majorGridlines>
        <c:numFmt formatCode="General" sourceLinked="1"/>
        <c:majorTickMark val="none"/>
        <c:minorTickMark val="none"/>
        <c:tickLblPos val="nextTo"/>
        <c:spPr>
          <a:ln>
            <a:noFill/>
          </a:ln>
        </c:spPr>
        <c:crossAx val="644957696"/>
        <c:crosses val="autoZero"/>
        <c:crossBetween val="between"/>
        <c:majorUnit val="50"/>
      </c:valAx>
    </c:plotArea>
    <c:plotVisOnly val="1"/>
    <c:dispBlanksAs val="gap"/>
    <c:showDLblsOverMax val="0"/>
  </c:chart>
  <c:txPr>
    <a:bodyPr/>
    <a:lstStyle/>
    <a:p>
      <a:pPr>
        <a:defRPr sz="600">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337848664862727"/>
          <c:y val="2.7650462186391958E-2"/>
          <c:w val="0.44517482681787396"/>
          <c:h val="0.94198489829834897"/>
        </c:manualLayout>
      </c:layout>
      <c:barChart>
        <c:barDir val="bar"/>
        <c:grouping val="clustered"/>
        <c:varyColors val="0"/>
        <c:ser>
          <c:idx val="0"/>
          <c:order val="0"/>
          <c:tx>
            <c:v>Oct 2016 snapshot</c:v>
          </c:tx>
          <c:spPr>
            <a:solidFill>
              <a:schemeClr val="bg1">
                <a:lumMod val="75000"/>
              </a:schemeClr>
            </a:solidFill>
          </c:spPr>
          <c:invertIfNegative val="0"/>
          <c:dLbls>
            <c:dLbl>
              <c:idx val="0"/>
              <c:layout>
                <c:manualLayout>
                  <c:x val="0"/>
                  <c:y val="2.76085780908479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19D-4D72-B57F-E747B21E302A}"/>
                </c:ext>
              </c:extLst>
            </c:dLbl>
            <c:dLbl>
              <c:idx val="1"/>
              <c:layout>
                <c:manualLayout>
                  <c:x val="-2.6940780981421818E-3"/>
                  <c:y val="8.41999865808529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9D-4D72-B57F-E747B21E302A}"/>
                </c:ext>
              </c:extLst>
            </c:dLbl>
            <c:dLbl>
              <c:idx val="2"/>
              <c:layout>
                <c:manualLayout>
                  <c:x val="0"/>
                  <c:y val="2.760423096786084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19D-4D72-B57F-E747B21E302A}"/>
                </c:ext>
              </c:extLst>
            </c:dLbl>
            <c:dLbl>
              <c:idx val="4"/>
              <c:layout>
                <c:manualLayout>
                  <c:x val="3.814973772055317E-3"/>
                  <c:y val="2.82500705139555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19D-4D72-B57F-E747B21E302A}"/>
                </c:ext>
              </c:extLst>
            </c:dLbl>
            <c:dLbl>
              <c:idx val="6"/>
              <c:layout>
                <c:manualLayout>
                  <c:x val="0"/>
                  <c:y val="2.621894886788945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19D-4D72-B57F-E747B21E302A}"/>
                </c:ext>
              </c:extLst>
            </c:dLbl>
            <c:dLbl>
              <c:idx val="7"/>
              <c:layout>
                <c:manualLayout>
                  <c:x val="0"/>
                  <c:y val="2.621894886788849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19D-4D72-B57F-E747B21E302A}"/>
                </c:ext>
              </c:extLst>
            </c:dLbl>
            <c:dLbl>
              <c:idx val="11"/>
              <c:layout>
                <c:manualLayout>
                  <c:x val="0"/>
                  <c:y val="2.760423096786186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19D-4D72-B57F-E747B21E302A}"/>
                </c:ext>
              </c:extLst>
            </c:dLbl>
            <c:dLbl>
              <c:idx val="12"/>
              <c:layout>
                <c:manualLayout>
                  <c:x val="1.9074868860275186E-3"/>
                  <c:y val="5.650014102791107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19D-4D72-B57F-E747B21E302A}"/>
                </c:ext>
              </c:extLst>
            </c:dLbl>
            <c:spPr>
              <a:noFill/>
              <a:ln>
                <a:noFill/>
              </a:ln>
              <a:effectLst/>
            </c:spPr>
            <c:txPr>
              <a:bodyPr/>
              <a:lstStyle/>
              <a:p>
                <a:pPr>
                  <a:defRPr sz="1000" b="0">
                    <a:solidFill>
                      <a:schemeClr val="bg1">
                        <a:lumMod val="50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'grad retention (2)'!$A$9:$A$23</c:f>
              <c:strCache>
                <c:ptCount val="15"/>
                <c:pt idx="0">
                  <c:v>The Ohio State University </c:v>
                </c:pt>
                <c:pt idx="1">
                  <c:v>Columbus State Community College</c:v>
                </c:pt>
                <c:pt idx="2">
                  <c:v>Denison University</c:v>
                </c:pt>
                <c:pt idx="3">
                  <c:v>Franklin University</c:v>
                </c:pt>
                <c:pt idx="4">
                  <c:v>Kenyon College</c:v>
                </c:pt>
                <c:pt idx="5">
                  <c:v>Ohio Wesleyan University</c:v>
                </c:pt>
                <c:pt idx="6">
                  <c:v>Capital University</c:v>
                </c:pt>
                <c:pt idx="7">
                  <c:v>Otterbein University</c:v>
                </c:pt>
                <c:pt idx="8">
                  <c:v>Columbus College of Art &amp; Design</c:v>
                </c:pt>
                <c:pt idx="9">
                  <c:v>Ohio Dominican University</c:v>
                </c:pt>
                <c:pt idx="10">
                  <c:v>Ohio Christian University</c:v>
                </c:pt>
                <c:pt idx="11">
                  <c:v>Mount Vernon Nazarene University</c:v>
                </c:pt>
                <c:pt idx="12">
                  <c:v>Central Ohio Technical College (COTC)</c:v>
                </c:pt>
                <c:pt idx="13">
                  <c:v>Marion Technical College</c:v>
                </c:pt>
                <c:pt idx="14">
                  <c:v>Ohio University - Lancaster</c:v>
                </c:pt>
              </c:strCache>
            </c:strRef>
          </c:cat>
          <c:val>
            <c:numRef>
              <c:f>'grad retention (2)'!$D$9:$D$23</c:f>
              <c:numCache>
                <c:formatCode>0%</c:formatCode>
                <c:ptCount val="15"/>
                <c:pt idx="0">
                  <c:v>0.46465127350630803</c:v>
                </c:pt>
                <c:pt idx="1">
                  <c:v>0.81060606060606055</c:v>
                </c:pt>
                <c:pt idx="2">
                  <c:v>0.17054263565891473</c:v>
                </c:pt>
                <c:pt idx="3">
                  <c:v>0.56132075471698117</c:v>
                </c:pt>
                <c:pt idx="4">
                  <c:v>3.8461538461538464E-2</c:v>
                </c:pt>
                <c:pt idx="5">
                  <c:v>0.3</c:v>
                </c:pt>
                <c:pt idx="6">
                  <c:v>0.62352941176470589</c:v>
                </c:pt>
                <c:pt idx="7">
                  <c:v>0.65644171779141103</c:v>
                </c:pt>
                <c:pt idx="8">
                  <c:v>0.47586206896551725</c:v>
                </c:pt>
                <c:pt idx="9">
                  <c:v>0.6518518518518519</c:v>
                </c:pt>
                <c:pt idx="10">
                  <c:v>0.51</c:v>
                </c:pt>
                <c:pt idx="11">
                  <c:v>0.50588235294117645</c:v>
                </c:pt>
                <c:pt idx="12">
                  <c:v>0.81967213114754101</c:v>
                </c:pt>
                <c:pt idx="13">
                  <c:v>0.46511627906976744</c:v>
                </c:pt>
                <c:pt idx="14">
                  <c:v>0.86206896551724133</c:v>
                </c:pt>
              </c:numCache>
            </c:numRef>
          </c:val>
          <c:extLst>
            <c:ext xmlns:c16="http://schemas.microsoft.com/office/drawing/2014/chart" uri="{C3380CC4-5D6E-409C-BE32-E72D297353CC}">
              <c16:uniqueId val="{00000008-C19D-4D72-B57F-E747B21E302A}"/>
            </c:ext>
          </c:extLst>
        </c:ser>
        <c:ser>
          <c:idx val="2"/>
          <c:order val="1"/>
          <c:tx>
            <c:v>Oct 2018 snapshot</c:v>
          </c:tx>
          <c:spPr>
            <a:solidFill>
              <a:srgbClr val="FF0000"/>
            </a:solidFill>
          </c:spPr>
          <c:invertIfNegative val="0"/>
          <c:dLbls>
            <c:dLbl>
              <c:idx val="9"/>
              <c:layout>
                <c:manualLayout>
                  <c:x val="1.9074868860276585E-3"/>
                  <c:y val="-5.649346778290777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19D-4D72-B57F-E747B21E302A}"/>
                </c:ext>
              </c:extLst>
            </c:dLbl>
            <c:dLbl>
              <c:idx val="12"/>
              <c:layout>
                <c:manualLayout>
                  <c:x val="1.9074868860276585E-3"/>
                  <c:y val="-8.47479871268655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19D-4D72-B57F-E747B21E302A}"/>
                </c:ext>
              </c:extLst>
            </c:dLbl>
            <c:dLbl>
              <c:idx val="14"/>
              <c:layout>
                <c:manualLayout>
                  <c:x val="0"/>
                  <c:y val="-5.650014102791107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19D-4D72-B57F-E747B21E302A}"/>
                </c:ext>
              </c:extLst>
            </c:dLbl>
            <c:spPr>
              <a:noFill/>
              <a:ln>
                <a:noFill/>
              </a:ln>
              <a:effectLst/>
            </c:spPr>
            <c:txPr>
              <a:bodyPr wrap="square" lIns="38100" tIns="19050" rIns="38100" bIns="19050" anchor="ctr">
                <a:spAutoFit/>
              </a:bodyPr>
              <a:lstStyle/>
              <a:p>
                <a:pPr>
                  <a:defRPr sz="1100" b="1">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'grad retention (2)'!$A$9:$A$23</c:f>
              <c:strCache>
                <c:ptCount val="15"/>
                <c:pt idx="0">
                  <c:v>The Ohio State University </c:v>
                </c:pt>
                <c:pt idx="1">
                  <c:v>Columbus State Community College</c:v>
                </c:pt>
                <c:pt idx="2">
                  <c:v>Denison University</c:v>
                </c:pt>
                <c:pt idx="3">
                  <c:v>Franklin University</c:v>
                </c:pt>
                <c:pt idx="4">
                  <c:v>Kenyon College</c:v>
                </c:pt>
                <c:pt idx="5">
                  <c:v>Ohio Wesleyan University</c:v>
                </c:pt>
                <c:pt idx="6">
                  <c:v>Capital University</c:v>
                </c:pt>
                <c:pt idx="7">
                  <c:v>Otterbein University</c:v>
                </c:pt>
                <c:pt idx="8">
                  <c:v>Columbus College of Art &amp; Design</c:v>
                </c:pt>
                <c:pt idx="9">
                  <c:v>Ohio Dominican University</c:v>
                </c:pt>
                <c:pt idx="10">
                  <c:v>Ohio Christian University</c:v>
                </c:pt>
                <c:pt idx="11">
                  <c:v>Mount Vernon Nazarene University</c:v>
                </c:pt>
                <c:pt idx="12">
                  <c:v>Central Ohio Technical College (COTC)</c:v>
                </c:pt>
                <c:pt idx="13">
                  <c:v>Marion Technical College</c:v>
                </c:pt>
                <c:pt idx="14">
                  <c:v>Ohio University - Lancaster</c:v>
                </c:pt>
              </c:strCache>
            </c:strRef>
          </c:cat>
          <c:val>
            <c:numRef>
              <c:f>'grad retention (2)'!$J$9:$J$23</c:f>
              <c:numCache>
                <c:formatCode>0%</c:formatCode>
                <c:ptCount val="15"/>
                <c:pt idx="0">
                  <c:v>0.50372861529463375</c:v>
                </c:pt>
                <c:pt idx="1">
                  <c:v>0.82608695652173914</c:v>
                </c:pt>
                <c:pt idx="2">
                  <c:v>0.1749271137026239</c:v>
                </c:pt>
                <c:pt idx="3">
                  <c:v>0.53731343283582089</c:v>
                </c:pt>
                <c:pt idx="4">
                  <c:v>0.10932475884244373</c:v>
                </c:pt>
                <c:pt idx="5">
                  <c:v>0.34051724137931033</c:v>
                </c:pt>
                <c:pt idx="6">
                  <c:v>0.632996632996633</c:v>
                </c:pt>
                <c:pt idx="7">
                  <c:v>0.61764705882352944</c:v>
                </c:pt>
                <c:pt idx="8">
                  <c:v>0.69565217391304346</c:v>
                </c:pt>
                <c:pt idx="9">
                  <c:v>0.61250000000000004</c:v>
                </c:pt>
                <c:pt idx="10">
                  <c:v>0.42028985507246375</c:v>
                </c:pt>
                <c:pt idx="11">
                  <c:v>0.55913978494623651</c:v>
                </c:pt>
                <c:pt idx="12">
                  <c:v>0.82568807339449546</c:v>
                </c:pt>
                <c:pt idx="13">
                  <c:v>0.54545454545454541</c:v>
                </c:pt>
                <c:pt idx="14">
                  <c:v>0.82499999999999996</c:v>
                </c:pt>
              </c:numCache>
            </c:numRef>
          </c:val>
          <c:extLst>
            <c:ext xmlns:c16="http://schemas.microsoft.com/office/drawing/2014/chart" uri="{C3380CC4-5D6E-409C-BE32-E72D297353CC}">
              <c16:uniqueId val="{0000000C-C19D-4D72-B57F-E747B21E302A}"/>
            </c:ext>
          </c:extLst>
        </c:ser>
        <c:dLbls>
          <c:showLegendKey val="0"/>
          <c:showVal val="0"/>
          <c:showCatName val="0"/>
          <c:showSerName val="0"/>
          <c:showPercent val="0"/>
          <c:showBubbleSize val="0"/>
        </c:dLbls>
        <c:gapWidth val="150"/>
        <c:axId val="568083456"/>
        <c:axId val="110304576"/>
      </c:barChart>
      <c:catAx>
        <c:axId val="568083456"/>
        <c:scaling>
          <c:orientation val="maxMin"/>
        </c:scaling>
        <c:delete val="0"/>
        <c:axPos val="l"/>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110304576"/>
        <c:crosses val="autoZero"/>
        <c:auto val="1"/>
        <c:lblAlgn val="ctr"/>
        <c:lblOffset val="100"/>
        <c:noMultiLvlLbl val="0"/>
      </c:catAx>
      <c:valAx>
        <c:axId val="110304576"/>
        <c:scaling>
          <c:orientation val="minMax"/>
        </c:scaling>
        <c:delete val="1"/>
        <c:axPos val="t"/>
        <c:numFmt formatCode="0%" sourceLinked="1"/>
        <c:majorTickMark val="out"/>
        <c:minorTickMark val="none"/>
        <c:tickLblPos val="nextTo"/>
        <c:crossAx val="568083456"/>
        <c:crosses val="autoZero"/>
        <c:crossBetween val="between"/>
      </c:valAx>
    </c:plotArea>
    <c:legend>
      <c:legendPos val="r"/>
      <c:legendEntry>
        <c:idx val="0"/>
        <c:txPr>
          <a:bodyPr/>
          <a:lstStyle/>
          <a:p>
            <a:pPr>
              <a:defRPr sz="1100" b="1">
                <a:solidFill>
                  <a:schemeClr val="bg1">
                    <a:lumMod val="50000"/>
                  </a:schemeClr>
                </a:solidFill>
              </a:defRPr>
            </a:pPr>
            <a:endParaRPr lang="en-US"/>
          </a:p>
        </c:txPr>
      </c:legendEntry>
      <c:legendEntry>
        <c:idx val="1"/>
        <c:txPr>
          <a:bodyPr/>
          <a:lstStyle/>
          <a:p>
            <a:pPr>
              <a:defRPr sz="1100" b="1">
                <a:solidFill>
                  <a:srgbClr val="FF0000"/>
                </a:solidFill>
              </a:defRPr>
            </a:pPr>
            <a:endParaRPr lang="en-US"/>
          </a:p>
        </c:txPr>
      </c:legendEntry>
      <c:overlay val="0"/>
      <c:txPr>
        <a:bodyPr/>
        <a:lstStyle/>
        <a:p>
          <a:pPr>
            <a:defRPr sz="1100" b="1"/>
          </a:pPr>
          <a:endParaRPr lang="en-US"/>
        </a:p>
      </c:txPr>
    </c:legend>
    <c:plotVisOnly val="1"/>
    <c:dispBlanksAs val="gap"/>
    <c:showDLblsOverMax val="0"/>
  </c:chart>
  <c:spPr>
    <a:ln>
      <a:noFill/>
    </a:ln>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t>Construction layoffs </a:t>
            </a:r>
            <a:r>
              <a:rPr lang="en-US" sz="1000" b="0" dirty="0"/>
              <a:t>(2003-2013 annual average)</a:t>
            </a:r>
            <a:endParaRPr lang="en-US" b="0"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chart!$B$3</c:f>
              <c:strCache>
                <c:ptCount val="1"/>
                <c:pt idx="0">
                  <c:v>Construction (2003-2013)</c:v>
                </c:pt>
              </c:strCache>
            </c:strRef>
          </c:tx>
          <c:spPr>
            <a:solidFill>
              <a:srgbClr val="FF0000"/>
            </a:solidFill>
            <a:ln>
              <a:noFill/>
            </a:ln>
            <a:effectLst/>
          </c:spPr>
          <c:invertIfNegative val="0"/>
          <c:cat>
            <c:strRef>
              <c:f>chart!$C$2:$N$2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chart!$C$3:$N$3</c:f>
              <c:numCache>
                <c:formatCode>#,##0</c:formatCode>
                <c:ptCount val="12"/>
                <c:pt idx="0">
                  <c:v>1139.2727272727273</c:v>
                </c:pt>
                <c:pt idx="1">
                  <c:v>517</c:v>
                </c:pt>
                <c:pt idx="2">
                  <c:v>386.3</c:v>
                </c:pt>
                <c:pt idx="3">
                  <c:v>540.33333333333337</c:v>
                </c:pt>
                <c:pt idx="4">
                  <c:v>518.4</c:v>
                </c:pt>
                <c:pt idx="5">
                  <c:v>313.14285714285717</c:v>
                </c:pt>
                <c:pt idx="6">
                  <c:v>336.16666666666669</c:v>
                </c:pt>
                <c:pt idx="7">
                  <c:v>442.375</c:v>
                </c:pt>
                <c:pt idx="8">
                  <c:v>411.8</c:v>
                </c:pt>
                <c:pt idx="9">
                  <c:v>570.875</c:v>
                </c:pt>
                <c:pt idx="10">
                  <c:v>1311.2</c:v>
                </c:pt>
                <c:pt idx="11">
                  <c:v>2015.6</c:v>
                </c:pt>
              </c:numCache>
            </c:numRef>
          </c:val>
          <c:extLst>
            <c:ext xmlns:c16="http://schemas.microsoft.com/office/drawing/2014/chart" uri="{C3380CC4-5D6E-409C-BE32-E72D297353CC}">
              <c16:uniqueId val="{00000000-D188-4922-AB7E-EF65C1EED7D7}"/>
            </c:ext>
          </c:extLst>
        </c:ser>
        <c:dLbls>
          <c:showLegendKey val="0"/>
          <c:showVal val="0"/>
          <c:showCatName val="0"/>
          <c:showSerName val="0"/>
          <c:showPercent val="0"/>
          <c:showBubbleSize val="0"/>
        </c:dLbls>
        <c:gapWidth val="219"/>
        <c:overlap val="-27"/>
        <c:axId val="244492544"/>
        <c:axId val="238604880"/>
      </c:barChart>
      <c:catAx>
        <c:axId val="24449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38604880"/>
        <c:crosses val="autoZero"/>
        <c:auto val="1"/>
        <c:lblAlgn val="ctr"/>
        <c:lblOffset val="100"/>
        <c:noMultiLvlLbl val="0"/>
      </c:catAx>
      <c:valAx>
        <c:axId val="23860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4449254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t>Transportation and warehousing layoffs</a:t>
            </a:r>
          </a:p>
          <a:p>
            <a:pPr>
              <a:defRPr sz="1200" b="1"/>
            </a:pPr>
            <a:r>
              <a:rPr lang="en-US" sz="1000" b="0" dirty="0"/>
              <a:t>(2003-2013 annual average)</a:t>
            </a:r>
          </a:p>
        </c:rich>
      </c:tx>
      <c:layout>
        <c:manualLayout>
          <c:xMode val="edge"/>
          <c:yMode val="edge"/>
          <c:x val="0.17735726582564273"/>
          <c:y val="6.414573371944239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0135141295923618"/>
          <c:y val="0.33715738433564552"/>
          <c:w val="0.86832049219653995"/>
          <c:h val="0.50618447931398303"/>
        </c:manualLayout>
      </c:layout>
      <c:barChart>
        <c:barDir val="col"/>
        <c:grouping val="clustered"/>
        <c:varyColors val="0"/>
        <c:ser>
          <c:idx val="0"/>
          <c:order val="0"/>
          <c:tx>
            <c:strRef>
              <c:f>chart!$B$4</c:f>
              <c:strCache>
                <c:ptCount val="1"/>
                <c:pt idx="0">
                  <c:v>Transportation and warehousing (2003-2013)</c:v>
                </c:pt>
              </c:strCache>
            </c:strRef>
          </c:tx>
          <c:spPr>
            <a:solidFill>
              <a:srgbClr val="FF0000"/>
            </a:solidFill>
            <a:ln>
              <a:noFill/>
            </a:ln>
            <a:effectLst/>
          </c:spPr>
          <c:invertIfNegative val="0"/>
          <c:cat>
            <c:strRef>
              <c:f>chart!$C$2:$N$2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chart!$C$4:$N$4</c:f>
              <c:numCache>
                <c:formatCode>#,##0</c:formatCode>
                <c:ptCount val="12"/>
                <c:pt idx="0">
                  <c:v>869.27272727272725</c:v>
                </c:pt>
                <c:pt idx="1">
                  <c:v>641</c:v>
                </c:pt>
                <c:pt idx="2">
                  <c:v>590</c:v>
                </c:pt>
                <c:pt idx="3">
                  <c:v>752.3</c:v>
                </c:pt>
                <c:pt idx="4">
                  <c:v>308.66666666666669</c:v>
                </c:pt>
                <c:pt idx="5">
                  <c:v>713.57142857142856</c:v>
                </c:pt>
                <c:pt idx="6">
                  <c:v>696.1</c:v>
                </c:pt>
                <c:pt idx="7">
                  <c:v>243</c:v>
                </c:pt>
                <c:pt idx="8">
                  <c:v>345.5</c:v>
                </c:pt>
                <c:pt idx="9">
                  <c:v>701</c:v>
                </c:pt>
                <c:pt idx="10">
                  <c:v>299</c:v>
                </c:pt>
                <c:pt idx="11">
                  <c:v>1229.4000000000001</c:v>
                </c:pt>
              </c:numCache>
            </c:numRef>
          </c:val>
          <c:extLst>
            <c:ext xmlns:c16="http://schemas.microsoft.com/office/drawing/2014/chart" uri="{C3380CC4-5D6E-409C-BE32-E72D297353CC}">
              <c16:uniqueId val="{00000000-C4C6-4B2B-AB32-878FA26C985A}"/>
            </c:ext>
          </c:extLst>
        </c:ser>
        <c:dLbls>
          <c:showLegendKey val="0"/>
          <c:showVal val="0"/>
          <c:showCatName val="0"/>
          <c:showSerName val="0"/>
          <c:showPercent val="0"/>
          <c:showBubbleSize val="0"/>
        </c:dLbls>
        <c:gapWidth val="219"/>
        <c:overlap val="-27"/>
        <c:axId val="244492544"/>
        <c:axId val="238604880"/>
      </c:barChart>
      <c:catAx>
        <c:axId val="24449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38604880"/>
        <c:crosses val="autoZero"/>
        <c:auto val="1"/>
        <c:lblAlgn val="ctr"/>
        <c:lblOffset val="100"/>
        <c:noMultiLvlLbl val="0"/>
      </c:catAx>
      <c:valAx>
        <c:axId val="23860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4449254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t>Manufacturing layoffs  </a:t>
            </a:r>
            <a:r>
              <a:rPr lang="en-US" sz="1000" b="0" dirty="0"/>
              <a:t>(2010-2013 annual</a:t>
            </a:r>
            <a:r>
              <a:rPr lang="en-US" sz="1000" b="0" baseline="0" dirty="0"/>
              <a:t> average</a:t>
            </a:r>
            <a:r>
              <a:rPr lang="en-US" sz="1000" b="0" dirty="0"/>
              <a:t>)</a:t>
            </a:r>
            <a:endParaRPr lang="en-US" b="0"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chart!$B$5</c:f>
              <c:strCache>
                <c:ptCount val="1"/>
                <c:pt idx="0">
                  <c:v>Manufacturing (2010-2013)</c:v>
                </c:pt>
              </c:strCache>
            </c:strRef>
          </c:tx>
          <c:spPr>
            <a:solidFill>
              <a:srgbClr val="FF0000"/>
            </a:solidFill>
            <a:ln>
              <a:noFill/>
            </a:ln>
            <a:effectLst/>
          </c:spPr>
          <c:invertIfNegative val="0"/>
          <c:cat>
            <c:strRef>
              <c:f>chart!$C$2:$N$2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chart!$C$5:$N$5</c:f>
              <c:numCache>
                <c:formatCode>#,##0</c:formatCode>
                <c:ptCount val="12"/>
                <c:pt idx="0">
                  <c:v>3645.5</c:v>
                </c:pt>
                <c:pt idx="1">
                  <c:v>1121.5</c:v>
                </c:pt>
                <c:pt idx="2">
                  <c:v>1278.25</c:v>
                </c:pt>
                <c:pt idx="3">
                  <c:v>2415.5</c:v>
                </c:pt>
                <c:pt idx="4">
                  <c:v>1005.75</c:v>
                </c:pt>
                <c:pt idx="5">
                  <c:v>1915.6666666666667</c:v>
                </c:pt>
                <c:pt idx="6">
                  <c:v>5902.333333333333</c:v>
                </c:pt>
                <c:pt idx="7">
                  <c:v>1155</c:v>
                </c:pt>
                <c:pt idx="8">
                  <c:v>1485.3333333333333</c:v>
                </c:pt>
                <c:pt idx="9">
                  <c:v>2351</c:v>
                </c:pt>
                <c:pt idx="10">
                  <c:v>2144.3333333333335</c:v>
                </c:pt>
                <c:pt idx="11">
                  <c:v>2566.6666666666665</c:v>
                </c:pt>
              </c:numCache>
            </c:numRef>
          </c:val>
          <c:extLst>
            <c:ext xmlns:c16="http://schemas.microsoft.com/office/drawing/2014/chart" uri="{C3380CC4-5D6E-409C-BE32-E72D297353CC}">
              <c16:uniqueId val="{00000000-01C5-42B6-BBDD-DF5C204D50C7}"/>
            </c:ext>
          </c:extLst>
        </c:ser>
        <c:dLbls>
          <c:showLegendKey val="0"/>
          <c:showVal val="0"/>
          <c:showCatName val="0"/>
          <c:showSerName val="0"/>
          <c:showPercent val="0"/>
          <c:showBubbleSize val="0"/>
        </c:dLbls>
        <c:gapWidth val="219"/>
        <c:overlap val="-27"/>
        <c:axId val="244492544"/>
        <c:axId val="238604880"/>
      </c:barChart>
      <c:catAx>
        <c:axId val="24449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38604880"/>
        <c:crosses val="autoZero"/>
        <c:auto val="1"/>
        <c:lblAlgn val="ctr"/>
        <c:lblOffset val="100"/>
        <c:noMultiLvlLbl val="0"/>
      </c:catAx>
      <c:valAx>
        <c:axId val="23860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4449254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spPr>
            <a:solidFill>
              <a:srgbClr val="EC382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EC3824"/>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Columbus!$A$2:$A$22</c:f>
              <c:strCache>
                <c:ptCount val="21"/>
                <c:pt idx="0">
                  <c:v>.Net</c:v>
                </c:pt>
                <c:pt idx="1">
                  <c:v>Android</c:v>
                </c:pt>
                <c:pt idx="2">
                  <c:v>C</c:v>
                </c:pt>
                <c:pt idx="3">
                  <c:v>C#</c:v>
                </c:pt>
                <c:pt idx="4">
                  <c:v>C++</c:v>
                </c:pt>
                <c:pt idx="5">
                  <c:v>CSS</c:v>
                </c:pt>
                <c:pt idx="6">
                  <c:v>HTML5</c:v>
                </c:pt>
                <c:pt idx="7">
                  <c:v>iOS</c:v>
                </c:pt>
                <c:pt idx="8">
                  <c:v>Java</c:v>
                </c:pt>
                <c:pt idx="9">
                  <c:v>Java Script</c:v>
                </c:pt>
                <c:pt idx="10">
                  <c:v>Linux</c:v>
                </c:pt>
                <c:pt idx="11">
                  <c:v>Matlab</c:v>
                </c:pt>
                <c:pt idx="12">
                  <c:v>NewSQL</c:v>
                </c:pt>
                <c:pt idx="13">
                  <c:v>NoSQL</c:v>
                </c:pt>
                <c:pt idx="14">
                  <c:v>Objective-C</c:v>
                </c:pt>
                <c:pt idx="15">
                  <c:v>Php</c:v>
                </c:pt>
                <c:pt idx="16">
                  <c:v>Python</c:v>
                </c:pt>
                <c:pt idx="17">
                  <c:v>R</c:v>
                </c:pt>
                <c:pt idx="18">
                  <c:v>Ruby</c:v>
                </c:pt>
                <c:pt idx="19">
                  <c:v>SQL</c:v>
                </c:pt>
                <c:pt idx="20">
                  <c:v>UNIX</c:v>
                </c:pt>
              </c:strCache>
            </c:strRef>
          </c:cat>
          <c:val>
            <c:numRef>
              <c:f>Columbus!$C$2:$C$22</c:f>
              <c:numCache>
                <c:formatCode>#,##0</c:formatCode>
                <c:ptCount val="21"/>
                <c:pt idx="0">
                  <c:v>5408</c:v>
                </c:pt>
                <c:pt idx="1">
                  <c:v>2413</c:v>
                </c:pt>
                <c:pt idx="2">
                  <c:v>5553</c:v>
                </c:pt>
                <c:pt idx="3">
                  <c:v>5539</c:v>
                </c:pt>
                <c:pt idx="4">
                  <c:v>6568</c:v>
                </c:pt>
                <c:pt idx="5">
                  <c:v>6406</c:v>
                </c:pt>
                <c:pt idx="6">
                  <c:v>2361</c:v>
                </c:pt>
                <c:pt idx="7">
                  <c:v>3045</c:v>
                </c:pt>
                <c:pt idx="8">
                  <c:v>6081</c:v>
                </c:pt>
                <c:pt idx="9">
                  <c:v>1965</c:v>
                </c:pt>
                <c:pt idx="10">
                  <c:v>6827</c:v>
                </c:pt>
                <c:pt idx="11">
                  <c:v>5231</c:v>
                </c:pt>
                <c:pt idx="12">
                  <c:v>1249</c:v>
                </c:pt>
                <c:pt idx="13">
                  <c:v>1344</c:v>
                </c:pt>
                <c:pt idx="14">
                  <c:v>838</c:v>
                </c:pt>
                <c:pt idx="15">
                  <c:v>3226</c:v>
                </c:pt>
                <c:pt idx="16">
                  <c:v>4394</c:v>
                </c:pt>
                <c:pt idx="17">
                  <c:v>4755</c:v>
                </c:pt>
                <c:pt idx="18">
                  <c:v>2200</c:v>
                </c:pt>
                <c:pt idx="19">
                  <c:v>21243</c:v>
                </c:pt>
                <c:pt idx="20">
                  <c:v>3915</c:v>
                </c:pt>
              </c:numCache>
            </c:numRef>
          </c:val>
          <c:extLst>
            <c:ext xmlns:c16="http://schemas.microsoft.com/office/drawing/2014/chart" uri="{C3380CC4-5D6E-409C-BE32-E72D297353CC}">
              <c16:uniqueId val="{00000000-CA58-4205-ACBB-293A6330807A}"/>
            </c:ext>
          </c:extLst>
        </c:ser>
        <c:dLbls>
          <c:showLegendKey val="0"/>
          <c:showVal val="0"/>
          <c:showCatName val="0"/>
          <c:showSerName val="0"/>
          <c:showPercent val="0"/>
          <c:showBubbleSize val="0"/>
        </c:dLbls>
        <c:gapWidth val="118"/>
        <c:axId val="621854208"/>
        <c:axId val="147853248"/>
      </c:barChart>
      <c:catAx>
        <c:axId val="62185420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47853248"/>
        <c:crosses val="autoZero"/>
        <c:auto val="1"/>
        <c:lblAlgn val="ctr"/>
        <c:lblOffset val="100"/>
        <c:noMultiLvlLbl val="0"/>
      </c:catAx>
      <c:valAx>
        <c:axId val="147853248"/>
        <c:scaling>
          <c:orientation val="minMax"/>
        </c:scaling>
        <c:delete val="1"/>
        <c:axPos val="t"/>
        <c:numFmt formatCode="#,##0" sourceLinked="1"/>
        <c:majorTickMark val="none"/>
        <c:minorTickMark val="none"/>
        <c:tickLblPos val="nextTo"/>
        <c:crossAx val="621854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'FC-demo-chg'!$B$2</c:f>
              <c:strCache>
                <c:ptCount val="1"/>
                <c:pt idx="0">
                  <c:v>White</c:v>
                </c:pt>
              </c:strCache>
            </c:strRef>
          </c:tx>
          <c:spPr>
            <a:solidFill>
              <a:schemeClr val="bg1">
                <a:lumMod val="75000"/>
              </a:schemeClr>
            </a:solidFill>
          </c:spPr>
          <c:invertIfNegative val="0"/>
          <c:dLbls>
            <c:spPr>
              <a:noFill/>
              <a:ln>
                <a:noFill/>
              </a:ln>
              <a:effectLst/>
            </c:spPr>
            <c:txPr>
              <a:bodyPr/>
              <a:lstStyle/>
              <a:p>
                <a:pPr>
                  <a:defRPr b="1"/>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'FC-demo-chg'!$A$3:$A$22</c:f>
              <c:strCache>
                <c:ptCount val="20"/>
                <c:pt idx="0">
                  <c:v>2000</c:v>
                </c:pt>
                <c:pt idx="1">
                  <c:v>2015</c:v>
                </c:pt>
                <c:pt idx="2">
                  <c:v>85 and over</c:v>
                </c:pt>
                <c:pt idx="3">
                  <c:v>80 to 84</c:v>
                </c:pt>
                <c:pt idx="4">
                  <c:v>75 to 79</c:v>
                </c:pt>
                <c:pt idx="5">
                  <c:v>70 to 74</c:v>
                </c:pt>
                <c:pt idx="6">
                  <c:v>65 to 69</c:v>
                </c:pt>
                <c:pt idx="7">
                  <c:v>60 to 64</c:v>
                </c:pt>
                <c:pt idx="8">
                  <c:v>55 to 59</c:v>
                </c:pt>
                <c:pt idx="9">
                  <c:v>50 to 54</c:v>
                </c:pt>
                <c:pt idx="10">
                  <c:v>45 to 49</c:v>
                </c:pt>
                <c:pt idx="11">
                  <c:v>40 to 44</c:v>
                </c:pt>
                <c:pt idx="12">
                  <c:v>35 to 39</c:v>
                </c:pt>
                <c:pt idx="13">
                  <c:v>30 to 34</c:v>
                </c:pt>
                <c:pt idx="14">
                  <c:v>25 to 29</c:v>
                </c:pt>
                <c:pt idx="15">
                  <c:v>20 to 24</c:v>
                </c:pt>
                <c:pt idx="16">
                  <c:v>15 to 19</c:v>
                </c:pt>
                <c:pt idx="17">
                  <c:v>10 to 14</c:v>
                </c:pt>
                <c:pt idx="18">
                  <c:v>5 to 9</c:v>
                </c:pt>
                <c:pt idx="19">
                  <c:v>0 to 4</c:v>
                </c:pt>
              </c:strCache>
            </c:strRef>
          </c:cat>
          <c:val>
            <c:numRef>
              <c:f>'FC-demo-chg'!$B$3:$B$22</c:f>
              <c:numCache>
                <c:formatCode>0%</c:formatCode>
                <c:ptCount val="20"/>
                <c:pt idx="0">
                  <c:v>0.74743903078028628</c:v>
                </c:pt>
                <c:pt idx="1">
                  <c:v>0.6511365942277918</c:v>
                </c:pt>
                <c:pt idx="2">
                  <c:v>0.83264957264957262</c:v>
                </c:pt>
                <c:pt idx="3">
                  <c:v>0.79775703276737042</c:v>
                </c:pt>
                <c:pt idx="4">
                  <c:v>0.77692817679558013</c:v>
                </c:pt>
                <c:pt idx="5">
                  <c:v>0.77634347812431292</c:v>
                </c:pt>
                <c:pt idx="6">
                  <c:v>0.77529867869293456</c:v>
                </c:pt>
                <c:pt idx="7">
                  <c:v>0.75387859385581479</c:v>
                </c:pt>
                <c:pt idx="8">
                  <c:v>0.7253297883219143</c:v>
                </c:pt>
                <c:pt idx="9">
                  <c:v>0.70558394615480491</c:v>
                </c:pt>
                <c:pt idx="10">
                  <c:v>0.67732573072378899</c:v>
                </c:pt>
                <c:pt idx="11">
                  <c:v>0.63945033352940439</c:v>
                </c:pt>
                <c:pt idx="12">
                  <c:v>0.63928869957518919</c:v>
                </c:pt>
                <c:pt idx="13">
                  <c:v>0.65778390080692772</c:v>
                </c:pt>
                <c:pt idx="14">
                  <c:v>0.6785859406745226</c:v>
                </c:pt>
                <c:pt idx="15">
                  <c:v>0.60374835647271186</c:v>
                </c:pt>
                <c:pt idx="16">
                  <c:v>0.59087720177394698</c:v>
                </c:pt>
                <c:pt idx="17">
                  <c:v>0.5375322436387675</c:v>
                </c:pt>
                <c:pt idx="18">
                  <c:v>0.51155922438209589</c:v>
                </c:pt>
                <c:pt idx="19">
                  <c:v>0.5380805295091009</c:v>
                </c:pt>
              </c:numCache>
            </c:numRef>
          </c:val>
          <c:extLst>
            <c:ext xmlns:c16="http://schemas.microsoft.com/office/drawing/2014/chart" uri="{C3380CC4-5D6E-409C-BE32-E72D297353CC}">
              <c16:uniqueId val="{00000000-B2A7-4610-9F11-1D7D5F10149E}"/>
            </c:ext>
          </c:extLst>
        </c:ser>
        <c:ser>
          <c:idx val="1"/>
          <c:order val="1"/>
          <c:tx>
            <c:strRef>
              <c:f>'FC-demo-chg'!$C$2</c:f>
              <c:strCache>
                <c:ptCount val="1"/>
                <c:pt idx="0">
                  <c:v>Black</c:v>
                </c:pt>
              </c:strCache>
            </c:strRef>
          </c:tx>
          <c:spPr>
            <a:solidFill>
              <a:schemeClr val="tx1">
                <a:lumMod val="75000"/>
                <a:lumOff val="25000"/>
              </a:schemeClr>
            </a:solidFill>
          </c:spPr>
          <c:invertIfNegative val="0"/>
          <c:cat>
            <c:strRef>
              <c:f>'FC-demo-chg'!$A$3:$A$22</c:f>
              <c:strCache>
                <c:ptCount val="20"/>
                <c:pt idx="0">
                  <c:v>2000</c:v>
                </c:pt>
                <c:pt idx="1">
                  <c:v>2015</c:v>
                </c:pt>
                <c:pt idx="2">
                  <c:v>85 and over</c:v>
                </c:pt>
                <c:pt idx="3">
                  <c:v>80 to 84</c:v>
                </c:pt>
                <c:pt idx="4">
                  <c:v>75 to 79</c:v>
                </c:pt>
                <c:pt idx="5">
                  <c:v>70 to 74</c:v>
                </c:pt>
                <c:pt idx="6">
                  <c:v>65 to 69</c:v>
                </c:pt>
                <c:pt idx="7">
                  <c:v>60 to 64</c:v>
                </c:pt>
                <c:pt idx="8">
                  <c:v>55 to 59</c:v>
                </c:pt>
                <c:pt idx="9">
                  <c:v>50 to 54</c:v>
                </c:pt>
                <c:pt idx="10">
                  <c:v>45 to 49</c:v>
                </c:pt>
                <c:pt idx="11">
                  <c:v>40 to 44</c:v>
                </c:pt>
                <c:pt idx="12">
                  <c:v>35 to 39</c:v>
                </c:pt>
                <c:pt idx="13">
                  <c:v>30 to 34</c:v>
                </c:pt>
                <c:pt idx="14">
                  <c:v>25 to 29</c:v>
                </c:pt>
                <c:pt idx="15">
                  <c:v>20 to 24</c:v>
                </c:pt>
                <c:pt idx="16">
                  <c:v>15 to 19</c:v>
                </c:pt>
                <c:pt idx="17">
                  <c:v>10 to 14</c:v>
                </c:pt>
                <c:pt idx="18">
                  <c:v>5 to 9</c:v>
                </c:pt>
                <c:pt idx="19">
                  <c:v>0 to 4</c:v>
                </c:pt>
              </c:strCache>
            </c:strRef>
          </c:cat>
          <c:val>
            <c:numRef>
              <c:f>'FC-demo-chg'!$C$3:$C$22</c:f>
              <c:numCache>
                <c:formatCode>0%</c:formatCode>
                <c:ptCount val="20"/>
                <c:pt idx="0">
                  <c:v>0.18077710491646207</c:v>
                </c:pt>
                <c:pt idx="1">
                  <c:v>0.21948563658703771</c:v>
                </c:pt>
                <c:pt idx="2">
                  <c:v>0.1354985754985755</c:v>
                </c:pt>
                <c:pt idx="3">
                  <c:v>0.16408746319152936</c:v>
                </c:pt>
                <c:pt idx="4">
                  <c:v>0.17334806629834254</c:v>
                </c:pt>
                <c:pt idx="5">
                  <c:v>0.16950909262225572</c:v>
                </c:pt>
                <c:pt idx="6">
                  <c:v>0.16925785267821822</c:v>
                </c:pt>
                <c:pt idx="7">
                  <c:v>0.18417164316936527</c:v>
                </c:pt>
                <c:pt idx="8">
                  <c:v>0.2032288577564168</c:v>
                </c:pt>
                <c:pt idx="9">
                  <c:v>0.20872491586688272</c:v>
                </c:pt>
                <c:pt idx="10">
                  <c:v>0.2197693532644989</c:v>
                </c:pt>
                <c:pt idx="11">
                  <c:v>0.22679999499393014</c:v>
                </c:pt>
                <c:pt idx="12">
                  <c:v>0.21365348722705049</c:v>
                </c:pt>
                <c:pt idx="13">
                  <c:v>0.19480417240700648</c:v>
                </c:pt>
                <c:pt idx="14">
                  <c:v>0.18561560341324665</c:v>
                </c:pt>
                <c:pt idx="15">
                  <c:v>0.24727564459697368</c:v>
                </c:pt>
                <c:pt idx="16">
                  <c:v>0.25426574127433538</c:v>
                </c:pt>
                <c:pt idx="17">
                  <c:v>0.27696475559645872</c:v>
                </c:pt>
                <c:pt idx="18">
                  <c:v>0.2827834128156092</c:v>
                </c:pt>
                <c:pt idx="19">
                  <c:v>0.25927192498621071</c:v>
                </c:pt>
              </c:numCache>
            </c:numRef>
          </c:val>
          <c:extLst>
            <c:ext xmlns:c16="http://schemas.microsoft.com/office/drawing/2014/chart" uri="{C3380CC4-5D6E-409C-BE32-E72D297353CC}">
              <c16:uniqueId val="{00000001-B2A7-4610-9F11-1D7D5F10149E}"/>
            </c:ext>
          </c:extLst>
        </c:ser>
        <c:ser>
          <c:idx val="2"/>
          <c:order val="2"/>
          <c:tx>
            <c:strRef>
              <c:f>'FC-demo-chg'!$D$2</c:f>
              <c:strCache>
                <c:ptCount val="1"/>
                <c:pt idx="0">
                  <c:v>Hispanic</c:v>
                </c:pt>
              </c:strCache>
            </c:strRef>
          </c:tx>
          <c:spPr>
            <a:solidFill>
              <a:schemeClr val="accent2">
                <a:lumMod val="60000"/>
                <a:lumOff val="40000"/>
              </a:schemeClr>
            </a:solidFill>
          </c:spPr>
          <c:invertIfNegative val="0"/>
          <c:cat>
            <c:strRef>
              <c:f>'FC-demo-chg'!$A$3:$A$22</c:f>
              <c:strCache>
                <c:ptCount val="20"/>
                <c:pt idx="0">
                  <c:v>2000</c:v>
                </c:pt>
                <c:pt idx="1">
                  <c:v>2015</c:v>
                </c:pt>
                <c:pt idx="2">
                  <c:v>85 and over</c:v>
                </c:pt>
                <c:pt idx="3">
                  <c:v>80 to 84</c:v>
                </c:pt>
                <c:pt idx="4">
                  <c:v>75 to 79</c:v>
                </c:pt>
                <c:pt idx="5">
                  <c:v>70 to 74</c:v>
                </c:pt>
                <c:pt idx="6">
                  <c:v>65 to 69</c:v>
                </c:pt>
                <c:pt idx="7">
                  <c:v>60 to 64</c:v>
                </c:pt>
                <c:pt idx="8">
                  <c:v>55 to 59</c:v>
                </c:pt>
                <c:pt idx="9">
                  <c:v>50 to 54</c:v>
                </c:pt>
                <c:pt idx="10">
                  <c:v>45 to 49</c:v>
                </c:pt>
                <c:pt idx="11">
                  <c:v>40 to 44</c:v>
                </c:pt>
                <c:pt idx="12">
                  <c:v>35 to 39</c:v>
                </c:pt>
                <c:pt idx="13">
                  <c:v>30 to 34</c:v>
                </c:pt>
                <c:pt idx="14">
                  <c:v>25 to 29</c:v>
                </c:pt>
                <c:pt idx="15">
                  <c:v>20 to 24</c:v>
                </c:pt>
                <c:pt idx="16">
                  <c:v>15 to 19</c:v>
                </c:pt>
                <c:pt idx="17">
                  <c:v>10 to 14</c:v>
                </c:pt>
                <c:pt idx="18">
                  <c:v>5 to 9</c:v>
                </c:pt>
                <c:pt idx="19">
                  <c:v>0 to 4</c:v>
                </c:pt>
              </c:strCache>
            </c:strRef>
          </c:cat>
          <c:val>
            <c:numRef>
              <c:f>'FC-demo-chg'!$D$3:$D$22</c:f>
              <c:numCache>
                <c:formatCode>0%</c:formatCode>
                <c:ptCount val="20"/>
                <c:pt idx="0">
                  <c:v>2.2714683513982873E-2</c:v>
                </c:pt>
                <c:pt idx="1">
                  <c:v>5.1942843538741033E-2</c:v>
                </c:pt>
                <c:pt idx="2">
                  <c:v>1.1452991452991453E-2</c:v>
                </c:pt>
                <c:pt idx="3">
                  <c:v>9.523212831276235E-3</c:v>
                </c:pt>
                <c:pt idx="4">
                  <c:v>1.2243093922651934E-2</c:v>
                </c:pt>
                <c:pt idx="5">
                  <c:v>1.4541914004836835E-2</c:v>
                </c:pt>
                <c:pt idx="6">
                  <c:v>1.6259197721338714E-2</c:v>
                </c:pt>
                <c:pt idx="7">
                  <c:v>1.8038539678630793E-2</c:v>
                </c:pt>
                <c:pt idx="8">
                  <c:v>2.2522752837713468E-2</c:v>
                </c:pt>
                <c:pt idx="9">
                  <c:v>3.1870871245170136E-2</c:v>
                </c:pt>
                <c:pt idx="10">
                  <c:v>4.0530127908768684E-2</c:v>
                </c:pt>
                <c:pt idx="11">
                  <c:v>5.645595284282192E-2</c:v>
                </c:pt>
                <c:pt idx="12">
                  <c:v>6.2244512383635049E-2</c:v>
                </c:pt>
                <c:pt idx="13">
                  <c:v>5.7567407990553043E-2</c:v>
                </c:pt>
                <c:pt idx="14">
                  <c:v>4.9427062169849656E-2</c:v>
                </c:pt>
                <c:pt idx="15">
                  <c:v>5.6916185679584605E-2</c:v>
                </c:pt>
                <c:pt idx="16">
                  <c:v>6.1474280273608781E-2</c:v>
                </c:pt>
                <c:pt idx="17">
                  <c:v>8.1753016967607298E-2</c:v>
                </c:pt>
                <c:pt idx="18">
                  <c:v>9.5112445229853057E-2</c:v>
                </c:pt>
                <c:pt idx="19">
                  <c:v>9.2630998345284057E-2</c:v>
                </c:pt>
              </c:numCache>
            </c:numRef>
          </c:val>
          <c:extLst>
            <c:ext xmlns:c16="http://schemas.microsoft.com/office/drawing/2014/chart" uri="{C3380CC4-5D6E-409C-BE32-E72D297353CC}">
              <c16:uniqueId val="{00000002-B2A7-4610-9F11-1D7D5F10149E}"/>
            </c:ext>
          </c:extLst>
        </c:ser>
        <c:ser>
          <c:idx val="3"/>
          <c:order val="3"/>
          <c:tx>
            <c:strRef>
              <c:f>'FC-demo-chg'!$E$2</c:f>
              <c:strCache>
                <c:ptCount val="1"/>
                <c:pt idx="0">
                  <c:v>Asian</c:v>
                </c:pt>
              </c:strCache>
            </c:strRef>
          </c:tx>
          <c:spPr>
            <a:solidFill>
              <a:schemeClr val="accent1">
                <a:lumMod val="40000"/>
                <a:lumOff val="60000"/>
              </a:schemeClr>
            </a:solidFill>
          </c:spPr>
          <c:invertIfNegative val="0"/>
          <c:cat>
            <c:strRef>
              <c:f>'FC-demo-chg'!$A$3:$A$22</c:f>
              <c:strCache>
                <c:ptCount val="20"/>
                <c:pt idx="0">
                  <c:v>2000</c:v>
                </c:pt>
                <c:pt idx="1">
                  <c:v>2015</c:v>
                </c:pt>
                <c:pt idx="2">
                  <c:v>85 and over</c:v>
                </c:pt>
                <c:pt idx="3">
                  <c:v>80 to 84</c:v>
                </c:pt>
                <c:pt idx="4">
                  <c:v>75 to 79</c:v>
                </c:pt>
                <c:pt idx="5">
                  <c:v>70 to 74</c:v>
                </c:pt>
                <c:pt idx="6">
                  <c:v>65 to 69</c:v>
                </c:pt>
                <c:pt idx="7">
                  <c:v>60 to 64</c:v>
                </c:pt>
                <c:pt idx="8">
                  <c:v>55 to 59</c:v>
                </c:pt>
                <c:pt idx="9">
                  <c:v>50 to 54</c:v>
                </c:pt>
                <c:pt idx="10">
                  <c:v>45 to 49</c:v>
                </c:pt>
                <c:pt idx="11">
                  <c:v>40 to 44</c:v>
                </c:pt>
                <c:pt idx="12">
                  <c:v>35 to 39</c:v>
                </c:pt>
                <c:pt idx="13">
                  <c:v>30 to 34</c:v>
                </c:pt>
                <c:pt idx="14">
                  <c:v>25 to 29</c:v>
                </c:pt>
                <c:pt idx="15">
                  <c:v>20 to 24</c:v>
                </c:pt>
                <c:pt idx="16">
                  <c:v>15 to 19</c:v>
                </c:pt>
                <c:pt idx="17">
                  <c:v>10 to 14</c:v>
                </c:pt>
                <c:pt idx="18">
                  <c:v>5 to 9</c:v>
                </c:pt>
                <c:pt idx="19">
                  <c:v>0 to 4</c:v>
                </c:pt>
              </c:strCache>
            </c:strRef>
          </c:cat>
          <c:val>
            <c:numRef>
              <c:f>'FC-demo-chg'!$E$3:$E$22</c:f>
              <c:numCache>
                <c:formatCode>0%</c:formatCode>
                <c:ptCount val="20"/>
                <c:pt idx="0">
                  <c:v>3.1125553925384755E-2</c:v>
                </c:pt>
                <c:pt idx="1">
                  <c:v>4.7167022709515373E-2</c:v>
                </c:pt>
                <c:pt idx="2">
                  <c:v>1.4472934472934473E-2</c:v>
                </c:pt>
                <c:pt idx="3">
                  <c:v>2.2554977758285823E-2</c:v>
                </c:pt>
                <c:pt idx="4">
                  <c:v>2.9348066298342541E-2</c:v>
                </c:pt>
                <c:pt idx="5">
                  <c:v>3.0183108765978833E-2</c:v>
                </c:pt>
                <c:pt idx="6">
                  <c:v>2.8938207136640557E-2</c:v>
                </c:pt>
                <c:pt idx="7">
                  <c:v>3.1921443083174288E-2</c:v>
                </c:pt>
                <c:pt idx="8">
                  <c:v>3.5701503221188258E-2</c:v>
                </c:pt>
                <c:pt idx="9">
                  <c:v>3.9561261373551038E-2</c:v>
                </c:pt>
                <c:pt idx="10">
                  <c:v>4.5923871166589615E-2</c:v>
                </c:pt>
                <c:pt idx="11">
                  <c:v>5.7369560592218066E-2</c:v>
                </c:pt>
                <c:pt idx="12">
                  <c:v>6.2977339608166441E-2</c:v>
                </c:pt>
                <c:pt idx="13">
                  <c:v>6.682739618185396E-2</c:v>
                </c:pt>
                <c:pt idx="14">
                  <c:v>5.9130434782608696E-2</c:v>
                </c:pt>
                <c:pt idx="15">
                  <c:v>5.4130546208187552E-2</c:v>
                </c:pt>
                <c:pt idx="16">
                  <c:v>4.6102578236576382E-2</c:v>
                </c:pt>
                <c:pt idx="17">
                  <c:v>4.377357512281748E-2</c:v>
                </c:pt>
                <c:pt idx="18">
                  <c:v>4.2738870464063522E-2</c:v>
                </c:pt>
                <c:pt idx="19">
                  <c:v>4.549365692222835E-2</c:v>
                </c:pt>
              </c:numCache>
            </c:numRef>
          </c:val>
          <c:extLst>
            <c:ext xmlns:c16="http://schemas.microsoft.com/office/drawing/2014/chart" uri="{C3380CC4-5D6E-409C-BE32-E72D297353CC}">
              <c16:uniqueId val="{00000003-B2A7-4610-9F11-1D7D5F10149E}"/>
            </c:ext>
          </c:extLst>
        </c:ser>
        <c:ser>
          <c:idx val="4"/>
          <c:order val="4"/>
          <c:tx>
            <c:strRef>
              <c:f>'FC-demo-chg'!$F$2</c:f>
              <c:strCache>
                <c:ptCount val="1"/>
                <c:pt idx="0">
                  <c:v>Other</c:v>
                </c:pt>
              </c:strCache>
            </c:strRef>
          </c:tx>
          <c:invertIfNegative val="0"/>
          <c:cat>
            <c:strRef>
              <c:f>'FC-demo-chg'!$A$3:$A$22</c:f>
              <c:strCache>
                <c:ptCount val="20"/>
                <c:pt idx="0">
                  <c:v>2000</c:v>
                </c:pt>
                <c:pt idx="1">
                  <c:v>2015</c:v>
                </c:pt>
                <c:pt idx="2">
                  <c:v>85 and over</c:v>
                </c:pt>
                <c:pt idx="3">
                  <c:v>80 to 84</c:v>
                </c:pt>
                <c:pt idx="4">
                  <c:v>75 to 79</c:v>
                </c:pt>
                <c:pt idx="5">
                  <c:v>70 to 74</c:v>
                </c:pt>
                <c:pt idx="6">
                  <c:v>65 to 69</c:v>
                </c:pt>
                <c:pt idx="7">
                  <c:v>60 to 64</c:v>
                </c:pt>
                <c:pt idx="8">
                  <c:v>55 to 59</c:v>
                </c:pt>
                <c:pt idx="9">
                  <c:v>50 to 54</c:v>
                </c:pt>
                <c:pt idx="10">
                  <c:v>45 to 49</c:v>
                </c:pt>
                <c:pt idx="11">
                  <c:v>40 to 44</c:v>
                </c:pt>
                <c:pt idx="12">
                  <c:v>35 to 39</c:v>
                </c:pt>
                <c:pt idx="13">
                  <c:v>30 to 34</c:v>
                </c:pt>
                <c:pt idx="14">
                  <c:v>25 to 29</c:v>
                </c:pt>
                <c:pt idx="15">
                  <c:v>20 to 24</c:v>
                </c:pt>
                <c:pt idx="16">
                  <c:v>15 to 19</c:v>
                </c:pt>
                <c:pt idx="17">
                  <c:v>10 to 14</c:v>
                </c:pt>
                <c:pt idx="18">
                  <c:v>5 to 9</c:v>
                </c:pt>
                <c:pt idx="19">
                  <c:v>0 to 4</c:v>
                </c:pt>
              </c:strCache>
            </c:strRef>
          </c:cat>
          <c:val>
            <c:numRef>
              <c:f>'FC-demo-chg'!$F$3:$F$22</c:f>
              <c:numCache>
                <c:formatCode>0%</c:formatCode>
                <c:ptCount val="20"/>
                <c:pt idx="0">
                  <c:v>1.7943626863884066E-2</c:v>
                </c:pt>
                <c:pt idx="1">
                  <c:v>3.0267902936914108E-2</c:v>
                </c:pt>
                <c:pt idx="2">
                  <c:v>5.9259259259259256E-3</c:v>
                </c:pt>
                <c:pt idx="3">
                  <c:v>6.0773134515381246E-3</c:v>
                </c:pt>
                <c:pt idx="4">
                  <c:v>8.132596685082873E-3</c:v>
                </c:pt>
                <c:pt idx="5">
                  <c:v>9.4224064826156605E-3</c:v>
                </c:pt>
                <c:pt idx="6">
                  <c:v>1.0246063770867949E-2</c:v>
                </c:pt>
                <c:pt idx="7">
                  <c:v>1.1989780213014837E-2</c:v>
                </c:pt>
                <c:pt idx="8">
                  <c:v>1.3217097862767153E-2</c:v>
                </c:pt>
                <c:pt idx="9">
                  <c:v>1.4259005359591176E-2</c:v>
                </c:pt>
                <c:pt idx="10">
                  <c:v>1.6450916936353831E-2</c:v>
                </c:pt>
                <c:pt idx="11">
                  <c:v>1.9924158041625471E-2</c:v>
                </c:pt>
                <c:pt idx="12">
                  <c:v>2.1835961205958803E-2</c:v>
                </c:pt>
                <c:pt idx="13">
                  <c:v>2.3017122613658729E-2</c:v>
                </c:pt>
                <c:pt idx="14">
                  <c:v>2.7240958959772452E-2</c:v>
                </c:pt>
                <c:pt idx="15">
                  <c:v>3.7929267042542285E-2</c:v>
                </c:pt>
                <c:pt idx="16">
                  <c:v>4.728019844153241E-2</c:v>
                </c:pt>
                <c:pt idx="17">
                  <c:v>5.9976408674348967E-2</c:v>
                </c:pt>
                <c:pt idx="18">
                  <c:v>6.7806047108378315E-2</c:v>
                </c:pt>
                <c:pt idx="19">
                  <c:v>6.4522890237175945E-2</c:v>
                </c:pt>
              </c:numCache>
            </c:numRef>
          </c:val>
          <c:extLst>
            <c:ext xmlns:c16="http://schemas.microsoft.com/office/drawing/2014/chart" uri="{C3380CC4-5D6E-409C-BE32-E72D297353CC}">
              <c16:uniqueId val="{00000004-B2A7-4610-9F11-1D7D5F10149E}"/>
            </c:ext>
          </c:extLst>
        </c:ser>
        <c:dLbls>
          <c:showLegendKey val="0"/>
          <c:showVal val="0"/>
          <c:showCatName val="0"/>
          <c:showSerName val="0"/>
          <c:showPercent val="0"/>
          <c:showBubbleSize val="0"/>
        </c:dLbls>
        <c:gapWidth val="33"/>
        <c:overlap val="100"/>
        <c:axId val="42026496"/>
        <c:axId val="40003840"/>
      </c:barChart>
      <c:catAx>
        <c:axId val="42026496"/>
        <c:scaling>
          <c:orientation val="maxMin"/>
        </c:scaling>
        <c:delete val="0"/>
        <c:axPos val="l"/>
        <c:numFmt formatCode="General" sourceLinked="1"/>
        <c:majorTickMark val="out"/>
        <c:minorTickMark val="none"/>
        <c:tickLblPos val="nextTo"/>
        <c:txPr>
          <a:bodyPr/>
          <a:lstStyle/>
          <a:p>
            <a:pPr>
              <a:defRPr sz="1000"/>
            </a:pPr>
            <a:endParaRPr lang="en-US"/>
          </a:p>
        </c:txPr>
        <c:crossAx val="40003840"/>
        <c:crosses val="autoZero"/>
        <c:auto val="1"/>
        <c:lblAlgn val="ctr"/>
        <c:lblOffset val="100"/>
        <c:noMultiLvlLbl val="0"/>
      </c:catAx>
      <c:valAx>
        <c:axId val="40003840"/>
        <c:scaling>
          <c:orientation val="minMax"/>
        </c:scaling>
        <c:delete val="0"/>
        <c:axPos val="t"/>
        <c:majorGridlines/>
        <c:numFmt formatCode="0%" sourceLinked="1"/>
        <c:majorTickMark val="out"/>
        <c:minorTickMark val="none"/>
        <c:tickLblPos val="nextTo"/>
        <c:txPr>
          <a:bodyPr/>
          <a:lstStyle/>
          <a:p>
            <a:pPr>
              <a:defRPr sz="900"/>
            </a:pPr>
            <a:endParaRPr lang="en-US"/>
          </a:p>
        </c:txPr>
        <c:crossAx val="42026496"/>
        <c:crosses val="autoZero"/>
        <c:crossBetween val="between"/>
      </c:valAx>
    </c:plotArea>
    <c:legend>
      <c:legendPos val="t"/>
      <c:overlay val="0"/>
    </c:legend>
    <c:plotVisOnly val="1"/>
    <c:dispBlanksAs val="gap"/>
    <c:showDLblsOverMax val="0"/>
  </c:chart>
  <c:spPr>
    <a:noFill/>
    <a:ln>
      <a:noFill/>
    </a:ln>
  </c:spPr>
  <c:txPr>
    <a:bodyPr/>
    <a:lstStyle/>
    <a:p>
      <a:pPr>
        <a:defRPr sz="1200">
          <a:latin typeface="Arial" panose="020B0604020202020204" pitchFamily="34" charset="0"/>
          <a:cs typeface="Arial" panose="020B0604020202020204" pitchFamily="34"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spPr>
            <a:solidFill>
              <a:srgbClr val="FF0000"/>
            </a:solidFill>
          </c:spPr>
          <c:invertIfNegative val="0"/>
          <c:cat>
            <c:strRef>
              <c:f>Sheet1!$F$154:$F$211</c:f>
              <c:strCach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strCache>
            </c:strRef>
          </c:cat>
          <c:val>
            <c:numRef>
              <c:f>Sheet1!$G$154:$G$211</c:f>
              <c:numCache>
                <c:formatCode>#,##0</c:formatCode>
                <c:ptCount val="58"/>
                <c:pt idx="0">
                  <c:v>25940</c:v>
                </c:pt>
                <c:pt idx="1">
                  <c:v>26403</c:v>
                </c:pt>
                <c:pt idx="2">
                  <c:v>27722</c:v>
                </c:pt>
                <c:pt idx="3">
                  <c:v>29620</c:v>
                </c:pt>
                <c:pt idx="4">
                  <c:v>33341</c:v>
                </c:pt>
                <c:pt idx="5">
                  <c:v>35285</c:v>
                </c:pt>
                <c:pt idx="6">
                  <c:v>38926</c:v>
                </c:pt>
                <c:pt idx="7">
                  <c:v>41333</c:v>
                </c:pt>
                <c:pt idx="8">
                  <c:v>45543</c:v>
                </c:pt>
                <c:pt idx="9">
                  <c:v>49220</c:v>
                </c:pt>
                <c:pt idx="10">
                  <c:v>56640</c:v>
                </c:pt>
                <c:pt idx="11">
                  <c:v>59677</c:v>
                </c:pt>
                <c:pt idx="12">
                  <c:v>67222</c:v>
                </c:pt>
                <c:pt idx="13">
                  <c:v>91242</c:v>
                </c:pt>
                <c:pt idx="14">
                  <c:v>120897</c:v>
                </c:pt>
                <c:pt idx="15">
                  <c:v>132585</c:v>
                </c:pt>
                <c:pt idx="16">
                  <c:v>142716</c:v>
                </c:pt>
                <c:pt idx="17">
                  <c:v>152301</c:v>
                </c:pt>
                <c:pt idx="18">
                  <c:v>178428</c:v>
                </c:pt>
                <c:pt idx="19">
                  <c:v>224131</c:v>
                </c:pt>
                <c:pt idx="20">
                  <c:v>271834</c:v>
                </c:pt>
                <c:pt idx="21">
                  <c:v>294398</c:v>
                </c:pt>
                <c:pt idx="22">
                  <c:v>275236</c:v>
                </c:pt>
                <c:pt idx="23">
                  <c:v>266106</c:v>
                </c:pt>
                <c:pt idx="24">
                  <c:v>291094</c:v>
                </c:pt>
                <c:pt idx="25">
                  <c:v>289070</c:v>
                </c:pt>
                <c:pt idx="26">
                  <c:v>310033</c:v>
                </c:pt>
                <c:pt idx="27">
                  <c:v>348869</c:v>
                </c:pt>
                <c:pt idx="28">
                  <c:v>431149</c:v>
                </c:pt>
                <c:pt idx="29">
                  <c:v>487003</c:v>
                </c:pt>
                <c:pt idx="30">
                  <c:v>535233</c:v>
                </c:pt>
                <c:pt idx="31">
                  <c:v>578344</c:v>
                </c:pt>
                <c:pt idx="32">
                  <c:v>616882</c:v>
                </c:pt>
                <c:pt idx="33">
                  <c:v>642863</c:v>
                </c:pt>
                <c:pt idx="34">
                  <c:v>703254</c:v>
                </c:pt>
                <c:pt idx="35">
                  <c:v>794387</c:v>
                </c:pt>
                <c:pt idx="36">
                  <c:v>851602</c:v>
                </c:pt>
                <c:pt idx="37">
                  <c:v>934453</c:v>
                </c:pt>
                <c:pt idx="38">
                  <c:v>933174</c:v>
                </c:pt>
                <c:pt idx="39">
                  <c:v>969867</c:v>
                </c:pt>
                <c:pt idx="40">
                  <c:v>1075321</c:v>
                </c:pt>
                <c:pt idx="41">
                  <c:v>1005653</c:v>
                </c:pt>
                <c:pt idx="42">
                  <c:v>978705</c:v>
                </c:pt>
                <c:pt idx="43">
                  <c:v>1020419</c:v>
                </c:pt>
                <c:pt idx="44">
                  <c:v>1161549</c:v>
                </c:pt>
                <c:pt idx="45">
                  <c:v>1286023</c:v>
                </c:pt>
                <c:pt idx="46">
                  <c:v>1457644</c:v>
                </c:pt>
                <c:pt idx="47">
                  <c:v>1653547</c:v>
                </c:pt>
                <c:pt idx="48">
                  <c:v>1841611</c:v>
                </c:pt>
                <c:pt idx="49">
                  <c:v>1583051</c:v>
                </c:pt>
                <c:pt idx="50">
                  <c:v>1853603</c:v>
                </c:pt>
                <c:pt idx="51">
                  <c:v>2127020</c:v>
                </c:pt>
                <c:pt idx="52">
                  <c:v>2218989</c:v>
                </c:pt>
                <c:pt idx="53">
                  <c:v>2293457</c:v>
                </c:pt>
                <c:pt idx="54">
                  <c:v>2375905</c:v>
                </c:pt>
                <c:pt idx="55">
                  <c:v>2263907</c:v>
                </c:pt>
                <c:pt idx="56">
                  <c:v>2208072</c:v>
                </c:pt>
                <c:pt idx="57">
                  <c:v>2331599</c:v>
                </c:pt>
              </c:numCache>
            </c:numRef>
          </c:val>
          <c:extLst>
            <c:ext xmlns:c16="http://schemas.microsoft.com/office/drawing/2014/chart" uri="{C3380CC4-5D6E-409C-BE32-E72D297353CC}">
              <c16:uniqueId val="{00000000-FEAD-4C44-8837-469D9BE24F0B}"/>
            </c:ext>
          </c:extLst>
        </c:ser>
        <c:dLbls>
          <c:showLegendKey val="0"/>
          <c:showVal val="0"/>
          <c:showCatName val="0"/>
          <c:showSerName val="0"/>
          <c:showPercent val="0"/>
          <c:showBubbleSize val="0"/>
        </c:dLbls>
        <c:gapWidth val="28"/>
        <c:axId val="114560000"/>
        <c:axId val="98774976"/>
      </c:barChart>
      <c:catAx>
        <c:axId val="114560000"/>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98774976"/>
        <c:crosses val="autoZero"/>
        <c:auto val="1"/>
        <c:lblAlgn val="ctr"/>
        <c:lblOffset val="100"/>
        <c:noMultiLvlLbl val="0"/>
      </c:catAx>
      <c:valAx>
        <c:axId val="98774976"/>
        <c:scaling>
          <c:orientation val="minMax"/>
        </c:scaling>
        <c:delete val="0"/>
        <c:axPos val="l"/>
        <c:majorGridlines/>
        <c:title>
          <c:tx>
            <c:rich>
              <a:bodyPr rot="-5400000" vert="horz"/>
              <a:lstStyle/>
              <a:p>
                <a:pPr>
                  <a:defRPr/>
                </a:pPr>
                <a:r>
                  <a:rPr lang="en-US"/>
                  <a:t>$ million</a:t>
                </a:r>
              </a:p>
            </c:rich>
          </c:tx>
          <c:overlay val="0"/>
        </c:title>
        <c:numFmt formatCode="#,##0" sourceLinked="1"/>
        <c:majorTickMark val="out"/>
        <c:minorTickMark val="none"/>
        <c:tickLblPos val="nextTo"/>
        <c:crossAx val="114560000"/>
        <c:crosses val="autoZero"/>
        <c:crossBetween val="between"/>
      </c:valAx>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852598884454526"/>
          <c:y val="0.15491803195221326"/>
          <c:w val="0.41103278815165245"/>
          <c:h val="0.76124686745503456"/>
        </c:manualLayout>
      </c:layout>
      <c:pieChart>
        <c:varyColors val="1"/>
        <c:ser>
          <c:idx val="0"/>
          <c:order val="0"/>
          <c:spPr>
            <a:ln>
              <a:solidFill>
                <a:schemeClr val="bg1"/>
              </a:solidFill>
            </a:ln>
          </c:spPr>
          <c:dPt>
            <c:idx val="0"/>
            <c:bubble3D val="0"/>
            <c:spPr>
              <a:solidFill>
                <a:schemeClr val="tx1"/>
              </a:solidFill>
              <a:ln>
                <a:solidFill>
                  <a:schemeClr val="bg1"/>
                </a:solidFill>
              </a:ln>
            </c:spPr>
            <c:extLst>
              <c:ext xmlns:c16="http://schemas.microsoft.com/office/drawing/2014/chart" uri="{C3380CC4-5D6E-409C-BE32-E72D297353CC}">
                <c16:uniqueId val="{00000001-C035-4581-BADB-2D15DEE8DCB9}"/>
              </c:ext>
            </c:extLst>
          </c:dPt>
          <c:dPt>
            <c:idx val="1"/>
            <c:bubble3D val="0"/>
            <c:spPr>
              <a:solidFill>
                <a:srgbClr val="FF0000"/>
              </a:solidFill>
              <a:ln>
                <a:solidFill>
                  <a:schemeClr val="bg1"/>
                </a:solidFill>
              </a:ln>
            </c:spPr>
            <c:extLst>
              <c:ext xmlns:c16="http://schemas.microsoft.com/office/drawing/2014/chart" uri="{C3380CC4-5D6E-409C-BE32-E72D297353CC}">
                <c16:uniqueId val="{00000003-C035-4581-BADB-2D15DEE8DCB9}"/>
              </c:ext>
            </c:extLst>
          </c:dPt>
          <c:dPt>
            <c:idx val="2"/>
            <c:bubble3D val="0"/>
            <c:spPr>
              <a:solidFill>
                <a:schemeClr val="bg1">
                  <a:lumMod val="75000"/>
                </a:schemeClr>
              </a:solidFill>
              <a:ln>
                <a:solidFill>
                  <a:schemeClr val="bg1"/>
                </a:solidFill>
              </a:ln>
            </c:spPr>
            <c:extLst>
              <c:ext xmlns:c16="http://schemas.microsoft.com/office/drawing/2014/chart" uri="{C3380CC4-5D6E-409C-BE32-E72D297353CC}">
                <c16:uniqueId val="{00000005-C035-4581-BADB-2D15DEE8DCB9}"/>
              </c:ext>
            </c:extLst>
          </c:dPt>
          <c:dLbls>
            <c:dLbl>
              <c:idx val="0"/>
              <c:layout>
                <c:manualLayout>
                  <c:x val="-0.11739548862239366"/>
                  <c:y val="-0.20326000008679063"/>
                </c:manualLayout>
              </c:layout>
              <c:tx>
                <c:rich>
                  <a:bodyPr/>
                  <a:lstStyle/>
                  <a:p>
                    <a:pPr>
                      <a:defRPr sz="1400" b="1">
                        <a:solidFill>
                          <a:schemeClr val="bg1"/>
                        </a:solidFill>
                      </a:defRPr>
                    </a:pPr>
                    <a:r>
                      <a:rPr lang="en-US" sz="1400" b="1" dirty="0">
                        <a:solidFill>
                          <a:schemeClr val="bg1"/>
                        </a:solidFill>
                      </a:rPr>
                      <a:t>77%</a:t>
                    </a:r>
                  </a:p>
                </c:rich>
              </c:tx>
              <c:spPr/>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C035-4581-BADB-2D15DEE8DCB9}"/>
                </c:ext>
              </c:extLst>
            </c:dLbl>
            <c:dLbl>
              <c:idx val="1"/>
              <c:layout>
                <c:manualLayout>
                  <c:x val="0.10289935404639521"/>
                  <c:y val="0.11595732216241707"/>
                </c:manualLayout>
              </c:layout>
              <c:tx>
                <c:rich>
                  <a:bodyPr/>
                  <a:lstStyle/>
                  <a:p>
                    <a:pPr>
                      <a:defRPr sz="1400" b="1">
                        <a:solidFill>
                          <a:schemeClr val="bg1"/>
                        </a:solidFill>
                      </a:defRPr>
                    </a:pPr>
                    <a:r>
                      <a:rPr lang="en-US" sz="1400" b="1" dirty="0">
                        <a:solidFill>
                          <a:schemeClr val="bg1"/>
                        </a:solidFill>
                      </a:rPr>
                      <a:t>20%</a:t>
                    </a:r>
                  </a:p>
                </c:rich>
              </c:tx>
              <c:spPr/>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C035-4581-BADB-2D15DEE8DCB9}"/>
                </c:ext>
              </c:extLst>
            </c:dLbl>
            <c:dLbl>
              <c:idx val="2"/>
              <c:layout>
                <c:manualLayout>
                  <c:x val="1.0992610711142195E-2"/>
                  <c:y val="-7.9908840925824506E-3"/>
                </c:manualLayout>
              </c:layout>
              <c:spPr/>
              <c:txPr>
                <a:bodyPr/>
                <a:lstStyle/>
                <a:p>
                  <a:pPr>
                    <a:defRPr sz="1400" b="1">
                      <a:solidFill>
                        <a:schemeClr val="tx1">
                          <a:lumMod val="50000"/>
                          <a:lumOff val="50000"/>
                        </a:schemeClr>
                      </a:solidFill>
                    </a:defRPr>
                  </a:pPr>
                  <a:endParaRPr lang="en-US"/>
                </a:p>
              </c:txPr>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C035-4581-BADB-2D15DEE8DCB9}"/>
                </c:ext>
              </c:extLst>
            </c:dLbl>
            <c:spPr>
              <a:noFill/>
              <a:ln>
                <a:noFill/>
              </a:ln>
              <a:effectLst/>
            </c:spPr>
            <c:txPr>
              <a:bodyPr/>
              <a:lstStyle/>
              <a:p>
                <a:pPr>
                  <a:defRPr sz="1400" b="0">
                    <a:solidFill>
                      <a:schemeClr val="bg1"/>
                    </a:solidFill>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extLst>
          </c:dLbls>
          <c:cat>
            <c:strRef>
              <c:f>Sheet1!$C$8:$C$10</c:f>
              <c:strCache>
                <c:ptCount val="3"/>
                <c:pt idx="0">
                  <c:v>Gain or no loss: retrain people to use technology or redesign
jobs to better take advantage of human skills</c:v>
                </c:pt>
                <c:pt idx="1">
                  <c:v>Loss of jobs</c:v>
                </c:pt>
                <c:pt idx="2">
                  <c:v>NA</c:v>
                </c:pt>
              </c:strCache>
            </c:strRef>
          </c:cat>
          <c:val>
            <c:numRef>
              <c:f>Sheet1!$D$8:$D$10</c:f>
              <c:numCache>
                <c:formatCode>0%</c:formatCode>
                <c:ptCount val="3"/>
                <c:pt idx="0">
                  <c:v>0.77</c:v>
                </c:pt>
                <c:pt idx="1">
                  <c:v>0.2</c:v>
                </c:pt>
                <c:pt idx="2">
                  <c:v>0.03</c:v>
                </c:pt>
              </c:numCache>
            </c:numRef>
          </c:val>
          <c:extLst>
            <c:ext xmlns:c16="http://schemas.microsoft.com/office/drawing/2014/chart" uri="{C3380CC4-5D6E-409C-BE32-E72D297353CC}">
              <c16:uniqueId val="{00000006-C035-4581-BADB-2D15DEE8DCB9}"/>
            </c:ext>
          </c:extLst>
        </c:ser>
        <c:dLbls>
          <c:showLegendKey val="0"/>
          <c:showVal val="0"/>
          <c:showCatName val="0"/>
          <c:showSerName val="0"/>
          <c:showPercent val="0"/>
          <c:showBubbleSize val="0"/>
          <c:showLeaderLines val="0"/>
        </c:dLbls>
        <c:firstSliceAng val="0"/>
      </c:pieChart>
    </c:plotArea>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2851998728435703E-2"/>
          <c:y val="0.10796400449943799"/>
          <c:w val="0.87858785925101401"/>
          <c:h val="0.78723893888263896"/>
        </c:manualLayout>
      </c:layout>
      <c:lineChart>
        <c:grouping val="standard"/>
        <c:varyColors val="0"/>
        <c:ser>
          <c:idx val="0"/>
          <c:order val="0"/>
          <c:tx>
            <c:strRef>
              <c:f>mfg!$H$33</c:f>
              <c:strCache>
                <c:ptCount val="1"/>
                <c:pt idx="0">
                  <c:v>Output</c:v>
                </c:pt>
              </c:strCache>
            </c:strRef>
          </c:tx>
          <c:spPr>
            <a:ln w="28575">
              <a:solidFill>
                <a:srgbClr val="FF0000"/>
              </a:solidFill>
            </a:ln>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1FB0-47B3-AC4B-8910F49E4DE4}"/>
                </c:ext>
              </c:extLst>
            </c:dLbl>
            <c:dLbl>
              <c:idx val="215"/>
              <c:tx>
                <c:rich>
                  <a:bodyPr/>
                  <a:lstStyle/>
                  <a:p>
                    <a:r>
                      <a:rPr lang="en-US" b="1"/>
                      <a:t>994,592</a:t>
                    </a:r>
                  </a:p>
                  <a:p>
                    <a:r>
                      <a:rPr lang="en-US"/>
                      <a:t>(Dec 2007)</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FB0-47B3-AC4B-8910F49E4DE4}"/>
                </c:ext>
              </c:extLst>
            </c:dLbl>
            <c:dLbl>
              <c:idx val="239"/>
              <c:tx>
                <c:rich>
                  <a:bodyPr/>
                  <a:lstStyle/>
                  <a:p>
                    <a:r>
                      <a:rPr lang="en-US" b="1"/>
                      <a:t>924,421</a:t>
                    </a:r>
                  </a:p>
                  <a:p>
                    <a:r>
                      <a:rPr lang="en-US"/>
                      <a:t>(Dec 2009</a:t>
                    </a:r>
                  </a:p>
                </c:rich>
              </c:tx>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FB0-47B3-AC4B-8910F49E4DE4}"/>
                </c:ext>
              </c:extLst>
            </c:dLbl>
            <c:dLbl>
              <c:idx val="294"/>
              <c:tx>
                <c:rich>
                  <a:bodyPr/>
                  <a:lstStyle/>
                  <a:p>
                    <a:r>
                      <a:rPr lang="en-US" b="1"/>
                      <a:t>1,027,440</a:t>
                    </a:r>
                  </a:p>
                  <a:p>
                    <a:r>
                      <a:rPr lang="en-US"/>
                      <a:t>(Jul 2014)</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FB0-47B3-AC4B-8910F49E4DE4}"/>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0"/>
              </c:ext>
            </c:extLst>
          </c:dLbls>
          <c:cat>
            <c:numRef>
              <c:f>mfg!$G$34:$G$48</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mfg!$H$34:$H$48</c:f>
              <c:numCache>
                <c:formatCode>#,##0.0</c:formatCode>
                <c:ptCount val="15"/>
                <c:pt idx="0">
                  <c:v>100</c:v>
                </c:pt>
                <c:pt idx="1">
                  <c:v>105.35082405929069</c:v>
                </c:pt>
                <c:pt idx="2">
                  <c:v>107.22167756931722</c:v>
                </c:pt>
                <c:pt idx="3">
                  <c:v>112.23303150418025</c:v>
                </c:pt>
                <c:pt idx="4">
                  <c:v>110.70310391293174</c:v>
                </c:pt>
                <c:pt idx="5">
                  <c:v>116.65911761836499</c:v>
                </c:pt>
                <c:pt idx="6">
                  <c:v>120.72680268284863</c:v>
                </c:pt>
                <c:pt idx="7">
                  <c:v>110.26329056370858</c:v>
                </c:pt>
                <c:pt idx="8">
                  <c:v>90.512219465163767</c:v>
                </c:pt>
                <c:pt idx="9">
                  <c:v>97.039492031155561</c:v>
                </c:pt>
                <c:pt idx="10">
                  <c:v>105.19717752715046</c:v>
                </c:pt>
                <c:pt idx="11">
                  <c:v>107.45907422558307</c:v>
                </c:pt>
                <c:pt idx="12">
                  <c:v>111.583341773415</c:v>
                </c:pt>
                <c:pt idx="13">
                  <c:v>109.72654208647637</c:v>
                </c:pt>
                <c:pt idx="14">
                  <c:v>116.12223338953243</c:v>
                </c:pt>
              </c:numCache>
            </c:numRef>
          </c:val>
          <c:smooth val="0"/>
          <c:extLst>
            <c:ext xmlns:c16="http://schemas.microsoft.com/office/drawing/2014/chart" uri="{C3380CC4-5D6E-409C-BE32-E72D297353CC}">
              <c16:uniqueId val="{00000004-1FB0-47B3-AC4B-8910F49E4DE4}"/>
            </c:ext>
          </c:extLst>
        </c:ser>
        <c:ser>
          <c:idx val="1"/>
          <c:order val="1"/>
          <c:tx>
            <c:strRef>
              <c:f>mfg!$I$33</c:f>
              <c:strCache>
                <c:ptCount val="1"/>
                <c:pt idx="0">
                  <c:v>Employment</c:v>
                </c:pt>
              </c:strCache>
            </c:strRef>
          </c:tx>
          <c:spPr>
            <a:ln>
              <a:solidFill>
                <a:schemeClr val="tx1"/>
              </a:solidFill>
            </a:ln>
          </c:spPr>
          <c:marker>
            <c:symbol val="none"/>
          </c:marker>
          <c:cat>
            <c:numRef>
              <c:f>mfg!$G$34:$G$48</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mfg!$I$34:$I$48</c:f>
              <c:numCache>
                <c:formatCode>#,##0.0</c:formatCode>
                <c:ptCount val="15"/>
                <c:pt idx="0">
                  <c:v>100</c:v>
                </c:pt>
                <c:pt idx="1">
                  <c:v>94.233020039014008</c:v>
                </c:pt>
                <c:pt idx="2">
                  <c:v>90.308565348466047</c:v>
                </c:pt>
                <c:pt idx="3">
                  <c:v>87.316900159602767</c:v>
                </c:pt>
                <c:pt idx="4">
                  <c:v>85.291718389785416</c:v>
                </c:pt>
                <c:pt idx="5">
                  <c:v>84.711828338357861</c:v>
                </c:pt>
                <c:pt idx="6">
                  <c:v>84.007802801915233</c:v>
                </c:pt>
                <c:pt idx="7">
                  <c:v>81.510019507004785</c:v>
                </c:pt>
                <c:pt idx="8">
                  <c:v>72.535023940414973</c:v>
                </c:pt>
                <c:pt idx="9">
                  <c:v>69.425430040787376</c:v>
                </c:pt>
                <c:pt idx="10">
                  <c:v>70.352899450257127</c:v>
                </c:pt>
                <c:pt idx="11">
                  <c:v>72.184784536265298</c:v>
                </c:pt>
                <c:pt idx="12">
                  <c:v>73.820712892356795</c:v>
                </c:pt>
                <c:pt idx="13">
                  <c:v>74.418336584500793</c:v>
                </c:pt>
                <c:pt idx="14">
                  <c:v>75.957616598687721</c:v>
                </c:pt>
              </c:numCache>
            </c:numRef>
          </c:val>
          <c:smooth val="0"/>
          <c:extLst>
            <c:ext xmlns:c16="http://schemas.microsoft.com/office/drawing/2014/chart" uri="{C3380CC4-5D6E-409C-BE32-E72D297353CC}">
              <c16:uniqueId val="{00000005-1FB0-47B3-AC4B-8910F49E4DE4}"/>
            </c:ext>
          </c:extLst>
        </c:ser>
        <c:dLbls>
          <c:showLegendKey val="0"/>
          <c:showVal val="0"/>
          <c:showCatName val="0"/>
          <c:showSerName val="0"/>
          <c:showPercent val="0"/>
          <c:showBubbleSize val="0"/>
        </c:dLbls>
        <c:smooth val="0"/>
        <c:axId val="42302464"/>
        <c:axId val="38146560"/>
      </c:lineChart>
      <c:catAx>
        <c:axId val="42302464"/>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txPr>
          <a:bodyPr/>
          <a:lstStyle/>
          <a:p>
            <a:pPr>
              <a:defRPr sz="1000"/>
            </a:pPr>
            <a:endParaRPr lang="en-US"/>
          </a:p>
        </c:txPr>
        <c:crossAx val="38146560"/>
        <c:crosses val="autoZero"/>
        <c:auto val="1"/>
        <c:lblAlgn val="ctr"/>
        <c:lblOffset val="100"/>
        <c:tickLblSkip val="1"/>
        <c:tickMarkSkip val="1"/>
        <c:noMultiLvlLbl val="0"/>
      </c:catAx>
      <c:valAx>
        <c:axId val="38146560"/>
        <c:scaling>
          <c:orientation val="minMax"/>
          <c:max val="130"/>
          <c:min val="50"/>
        </c:scaling>
        <c:delete val="0"/>
        <c:axPos val="l"/>
        <c:majorGridlines>
          <c:spPr>
            <a:ln>
              <a:solidFill>
                <a:schemeClr val="bg1">
                  <a:lumMod val="75000"/>
                </a:schemeClr>
              </a:solidFill>
            </a:ln>
          </c:spPr>
        </c:majorGridlines>
        <c:numFmt formatCode="#,##0.0" sourceLinked="1"/>
        <c:majorTickMark val="out"/>
        <c:minorTickMark val="none"/>
        <c:tickLblPos val="nextTo"/>
        <c:txPr>
          <a:bodyPr/>
          <a:lstStyle/>
          <a:p>
            <a:pPr>
              <a:defRPr sz="1200"/>
            </a:pPr>
            <a:endParaRPr lang="en-US"/>
          </a:p>
        </c:txPr>
        <c:crossAx val="42302464"/>
        <c:crosses val="autoZero"/>
        <c:crossBetween val="between"/>
        <c:majorUnit val="10"/>
      </c:valAx>
    </c:plotArea>
    <c:legend>
      <c:legendPos val="t"/>
      <c:legendEntry>
        <c:idx val="0"/>
        <c:txPr>
          <a:bodyPr/>
          <a:lstStyle/>
          <a:p>
            <a:pPr>
              <a:defRPr sz="1400">
                <a:solidFill>
                  <a:srgbClr val="FF0000"/>
                </a:solidFill>
              </a:defRPr>
            </a:pPr>
            <a:endParaRPr lang="en-US"/>
          </a:p>
        </c:txPr>
      </c:legendEntry>
      <c:legendEntry>
        <c:idx val="1"/>
        <c:txPr>
          <a:bodyPr/>
          <a:lstStyle/>
          <a:p>
            <a:pPr>
              <a:defRPr sz="1400">
                <a:solidFill>
                  <a:schemeClr val="tx1"/>
                </a:solidFill>
              </a:defRPr>
            </a:pPr>
            <a:endParaRPr lang="en-US"/>
          </a:p>
        </c:txPr>
      </c:legendEntry>
      <c:overlay val="0"/>
      <c:txPr>
        <a:bodyPr/>
        <a:lstStyle/>
        <a:p>
          <a:pPr>
            <a:defRPr sz="1400"/>
          </a:pPr>
          <a:endParaRPr lang="en-US"/>
        </a:p>
      </c:txPr>
    </c:legend>
    <c:plotVisOnly val="1"/>
    <c:dispBlanksAs val="gap"/>
    <c:showDLblsOverMax val="0"/>
  </c:chart>
  <c:spPr>
    <a:ln>
      <a:noFill/>
    </a:ln>
  </c:spPr>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389090678706776E-2"/>
          <c:y val="5.7246818204328233E-2"/>
          <c:w val="0.71210766352225774"/>
          <c:h val="0.69699475065616801"/>
        </c:manualLayout>
      </c:layout>
      <c:barChart>
        <c:barDir val="col"/>
        <c:grouping val="clustered"/>
        <c:varyColors val="0"/>
        <c:ser>
          <c:idx val="0"/>
          <c:order val="0"/>
          <c:tx>
            <c:strRef>
              <c:f>'U:\[Copy of CEDsHistoricalTimeframeData3.xlsx]educ att'!$C$41</c:f>
              <c:strCache>
                <c:ptCount val="1"/>
                <c:pt idx="0">
                  <c:v>1980</c:v>
                </c:pt>
              </c:strCache>
            </c:strRef>
          </c:tx>
          <c:spPr>
            <a:solidFill>
              <a:schemeClr val="tx1"/>
            </a:solidFill>
          </c:spPr>
          <c:invertIfNegative val="0"/>
          <c:cat>
            <c:strRef>
              <c:f>'U:\[Copy of CEDsHistoricalTimeframeData3.xlsx]educ att'!$B$42:$B$52</c:f>
              <c:strCache>
                <c:ptCount val="11"/>
                <c:pt idx="0">
                  <c:v>Delaware</c:v>
                </c:pt>
                <c:pt idx="1">
                  <c:v>Fairfield</c:v>
                </c:pt>
                <c:pt idx="2">
                  <c:v>Franklin</c:v>
                </c:pt>
                <c:pt idx="3">
                  <c:v>Knox</c:v>
                </c:pt>
                <c:pt idx="4">
                  <c:v>Licking</c:v>
                </c:pt>
                <c:pt idx="5">
                  <c:v>Logan</c:v>
                </c:pt>
                <c:pt idx="6">
                  <c:v>Madison</c:v>
                </c:pt>
                <c:pt idx="7">
                  <c:v>Marion</c:v>
                </c:pt>
                <c:pt idx="8">
                  <c:v>Morrow</c:v>
                </c:pt>
                <c:pt idx="9">
                  <c:v>Pickaway</c:v>
                </c:pt>
                <c:pt idx="10">
                  <c:v>Union</c:v>
                </c:pt>
              </c:strCache>
            </c:strRef>
          </c:cat>
          <c:val>
            <c:numRef>
              <c:f>'U:\[Copy of CEDsHistoricalTimeframeData3.xlsx]educ att'!$C$42:$C$52</c:f>
              <c:numCache>
                <c:formatCode>General</c:formatCode>
                <c:ptCount val="11"/>
                <c:pt idx="0">
                  <c:v>0.18647825799192536</c:v>
                </c:pt>
                <c:pt idx="1">
                  <c:v>0.11548223350253807</c:v>
                </c:pt>
                <c:pt idx="2">
                  <c:v>0.21195591219144141</c:v>
                </c:pt>
                <c:pt idx="3">
                  <c:v>0.10670160988393861</c:v>
                </c:pt>
                <c:pt idx="4">
                  <c:v>0.11246331161858401</c:v>
                </c:pt>
                <c:pt idx="5">
                  <c:v>8.7229019102811764E-2</c:v>
                </c:pt>
                <c:pt idx="6">
                  <c:v>7.3799195107928706E-2</c:v>
                </c:pt>
                <c:pt idx="7">
                  <c:v>9.9478428195260274E-2</c:v>
                </c:pt>
                <c:pt idx="8">
                  <c:v>6.5453813104189046E-2</c:v>
                </c:pt>
                <c:pt idx="9">
                  <c:v>8.4938877240178817E-2</c:v>
                </c:pt>
                <c:pt idx="10">
                  <c:v>0.10262865171828348</c:v>
                </c:pt>
              </c:numCache>
            </c:numRef>
          </c:val>
          <c:extLst>
            <c:ext xmlns:c16="http://schemas.microsoft.com/office/drawing/2014/chart" uri="{C3380CC4-5D6E-409C-BE32-E72D297353CC}">
              <c16:uniqueId val="{00000000-228E-4DCB-AD96-444751F711C7}"/>
            </c:ext>
          </c:extLst>
        </c:ser>
        <c:ser>
          <c:idx val="1"/>
          <c:order val="1"/>
          <c:tx>
            <c:strRef>
              <c:f>'U:\[Copy of CEDsHistoricalTimeframeData3.xlsx]educ att'!$D$41</c:f>
              <c:strCache>
                <c:ptCount val="1"/>
                <c:pt idx="0">
                  <c:v>1990</c:v>
                </c:pt>
              </c:strCache>
            </c:strRef>
          </c:tx>
          <c:spPr>
            <a:solidFill>
              <a:schemeClr val="bg1">
                <a:lumMod val="65000"/>
              </a:schemeClr>
            </a:solidFill>
          </c:spPr>
          <c:invertIfNegative val="0"/>
          <c:cat>
            <c:strRef>
              <c:f>'U:\[Copy of CEDsHistoricalTimeframeData3.xlsx]educ att'!$B$42:$B$52</c:f>
              <c:strCache>
                <c:ptCount val="11"/>
                <c:pt idx="0">
                  <c:v>Delaware</c:v>
                </c:pt>
                <c:pt idx="1">
                  <c:v>Fairfield</c:v>
                </c:pt>
                <c:pt idx="2">
                  <c:v>Franklin</c:v>
                </c:pt>
                <c:pt idx="3">
                  <c:v>Knox</c:v>
                </c:pt>
                <c:pt idx="4">
                  <c:v>Licking</c:v>
                </c:pt>
                <c:pt idx="5">
                  <c:v>Logan</c:v>
                </c:pt>
                <c:pt idx="6">
                  <c:v>Madison</c:v>
                </c:pt>
                <c:pt idx="7">
                  <c:v>Marion</c:v>
                </c:pt>
                <c:pt idx="8">
                  <c:v>Morrow</c:v>
                </c:pt>
                <c:pt idx="9">
                  <c:v>Pickaway</c:v>
                </c:pt>
                <c:pt idx="10">
                  <c:v>Union</c:v>
                </c:pt>
              </c:strCache>
            </c:strRef>
          </c:cat>
          <c:val>
            <c:numRef>
              <c:f>'U:\[Copy of CEDsHistoricalTimeframeData3.xlsx]educ att'!$D$42:$D$52</c:f>
              <c:numCache>
                <c:formatCode>General</c:formatCode>
                <c:ptCount val="11"/>
                <c:pt idx="0">
                  <c:v>0.26395368310246659</c:v>
                </c:pt>
                <c:pt idx="1">
                  <c:v>0.15498935175964088</c:v>
                </c:pt>
                <c:pt idx="2">
                  <c:v>0.26629867922980466</c:v>
                </c:pt>
                <c:pt idx="3">
                  <c:v>0.12816751133635637</c:v>
                </c:pt>
                <c:pt idx="4">
                  <c:v>0.12987187966977781</c:v>
                </c:pt>
                <c:pt idx="5">
                  <c:v>8.8610903659447349E-2</c:v>
                </c:pt>
                <c:pt idx="6">
                  <c:v>8.9512889186474723E-2</c:v>
                </c:pt>
                <c:pt idx="7">
                  <c:v>9.9032469264531145E-2</c:v>
                </c:pt>
                <c:pt idx="8">
                  <c:v>7.1861522321948951E-2</c:v>
                </c:pt>
                <c:pt idx="9">
                  <c:v>8.9898024219247932E-2</c:v>
                </c:pt>
                <c:pt idx="10">
                  <c:v>0.12013445705655966</c:v>
                </c:pt>
              </c:numCache>
            </c:numRef>
          </c:val>
          <c:extLst>
            <c:ext xmlns:c16="http://schemas.microsoft.com/office/drawing/2014/chart" uri="{C3380CC4-5D6E-409C-BE32-E72D297353CC}">
              <c16:uniqueId val="{00000001-228E-4DCB-AD96-444751F711C7}"/>
            </c:ext>
          </c:extLst>
        </c:ser>
        <c:ser>
          <c:idx val="2"/>
          <c:order val="2"/>
          <c:tx>
            <c:strRef>
              <c:f>'U:\[Copy of CEDsHistoricalTimeframeData3.xlsx]educ att'!$E$41</c:f>
              <c:strCache>
                <c:ptCount val="1"/>
                <c:pt idx="0">
                  <c:v>2000</c:v>
                </c:pt>
              </c:strCache>
            </c:strRef>
          </c:tx>
          <c:spPr>
            <a:solidFill>
              <a:srgbClr val="F69D94"/>
            </a:solidFill>
          </c:spPr>
          <c:invertIfNegative val="0"/>
          <c:cat>
            <c:strRef>
              <c:f>'U:\[Copy of CEDsHistoricalTimeframeData3.xlsx]educ att'!$B$42:$B$52</c:f>
              <c:strCache>
                <c:ptCount val="11"/>
                <c:pt idx="0">
                  <c:v>Delaware</c:v>
                </c:pt>
                <c:pt idx="1">
                  <c:v>Fairfield</c:v>
                </c:pt>
                <c:pt idx="2">
                  <c:v>Franklin</c:v>
                </c:pt>
                <c:pt idx="3">
                  <c:v>Knox</c:v>
                </c:pt>
                <c:pt idx="4">
                  <c:v>Licking</c:v>
                </c:pt>
                <c:pt idx="5">
                  <c:v>Logan</c:v>
                </c:pt>
                <c:pt idx="6">
                  <c:v>Madison</c:v>
                </c:pt>
                <c:pt idx="7">
                  <c:v>Marion</c:v>
                </c:pt>
                <c:pt idx="8">
                  <c:v>Morrow</c:v>
                </c:pt>
                <c:pt idx="9">
                  <c:v>Pickaway</c:v>
                </c:pt>
                <c:pt idx="10">
                  <c:v>Union</c:v>
                </c:pt>
              </c:strCache>
            </c:strRef>
          </c:cat>
          <c:val>
            <c:numRef>
              <c:f>'U:\[Copy of CEDsHistoricalTimeframeData3.xlsx]educ att'!$E$42:$E$52</c:f>
              <c:numCache>
                <c:formatCode>General</c:formatCode>
                <c:ptCount val="11"/>
                <c:pt idx="0">
                  <c:v>0.41035444722942066</c:v>
                </c:pt>
                <c:pt idx="1">
                  <c:v>0.20838545054285285</c:v>
                </c:pt>
                <c:pt idx="2">
                  <c:v>0.31816394063147807</c:v>
                </c:pt>
                <c:pt idx="3">
                  <c:v>0.1674641148325359</c:v>
                </c:pt>
                <c:pt idx="4">
                  <c:v>0.18423517772000547</c:v>
                </c:pt>
                <c:pt idx="5">
                  <c:v>0.1148120953207396</c:v>
                </c:pt>
                <c:pt idx="6">
                  <c:v>0.13049032500469659</c:v>
                </c:pt>
                <c:pt idx="7">
                  <c:v>0.11080376017631449</c:v>
                </c:pt>
                <c:pt idx="8">
                  <c:v>9.4507309018503224E-2</c:v>
                </c:pt>
                <c:pt idx="9">
                  <c:v>0.11424357592603097</c:v>
                </c:pt>
                <c:pt idx="10">
                  <c:v>0.1592673550915806</c:v>
                </c:pt>
              </c:numCache>
            </c:numRef>
          </c:val>
          <c:extLst>
            <c:ext xmlns:c16="http://schemas.microsoft.com/office/drawing/2014/chart" uri="{C3380CC4-5D6E-409C-BE32-E72D297353CC}">
              <c16:uniqueId val="{00000002-228E-4DCB-AD96-444751F711C7}"/>
            </c:ext>
          </c:extLst>
        </c:ser>
        <c:ser>
          <c:idx val="3"/>
          <c:order val="3"/>
          <c:tx>
            <c:strRef>
              <c:f>'U:\[Copy of CEDsHistoricalTimeframeData3.xlsx]educ att'!$F$41</c:f>
              <c:strCache>
                <c:ptCount val="1"/>
                <c:pt idx="0">
                  <c:v>2010</c:v>
                </c:pt>
              </c:strCache>
            </c:strRef>
          </c:tx>
          <c:spPr>
            <a:solidFill>
              <a:srgbClr val="ED3623"/>
            </a:solidFill>
          </c:spPr>
          <c:invertIfNegative val="0"/>
          <c:cat>
            <c:strRef>
              <c:f>'U:\[Copy of CEDsHistoricalTimeframeData3.xlsx]educ att'!$B$42:$B$52</c:f>
              <c:strCache>
                <c:ptCount val="11"/>
                <c:pt idx="0">
                  <c:v>Delaware</c:v>
                </c:pt>
                <c:pt idx="1">
                  <c:v>Fairfield</c:v>
                </c:pt>
                <c:pt idx="2">
                  <c:v>Franklin</c:v>
                </c:pt>
                <c:pt idx="3">
                  <c:v>Knox</c:v>
                </c:pt>
                <c:pt idx="4">
                  <c:v>Licking</c:v>
                </c:pt>
                <c:pt idx="5">
                  <c:v>Logan</c:v>
                </c:pt>
                <c:pt idx="6">
                  <c:v>Madison</c:v>
                </c:pt>
                <c:pt idx="7">
                  <c:v>Marion</c:v>
                </c:pt>
                <c:pt idx="8">
                  <c:v>Morrow</c:v>
                </c:pt>
                <c:pt idx="9">
                  <c:v>Pickaway</c:v>
                </c:pt>
                <c:pt idx="10">
                  <c:v>Union</c:v>
                </c:pt>
              </c:strCache>
            </c:strRef>
          </c:cat>
          <c:val>
            <c:numRef>
              <c:f>'U:\[Copy of CEDsHistoricalTimeframeData3.xlsx]educ att'!$F$42:$F$52</c:f>
              <c:numCache>
                <c:formatCode>General</c:formatCode>
                <c:ptCount val="11"/>
                <c:pt idx="0">
                  <c:v>0.48949888631383404</c:v>
                </c:pt>
                <c:pt idx="1">
                  <c:v>0.2549868272487768</c:v>
                </c:pt>
                <c:pt idx="2">
                  <c:v>0.35501540198436438</c:v>
                </c:pt>
                <c:pt idx="3">
                  <c:v>0.20515008143954083</c:v>
                </c:pt>
                <c:pt idx="4">
                  <c:v>0.21727548078677517</c:v>
                </c:pt>
                <c:pt idx="5">
                  <c:v>0.15096116378750488</c:v>
                </c:pt>
                <c:pt idx="6">
                  <c:v>0.15762265283660742</c:v>
                </c:pt>
                <c:pt idx="7">
                  <c:v>0.11978165938864629</c:v>
                </c:pt>
                <c:pt idx="8">
                  <c:v>0.13544134752078577</c:v>
                </c:pt>
                <c:pt idx="9">
                  <c:v>0.13840775040700312</c:v>
                </c:pt>
                <c:pt idx="10">
                  <c:v>0.291036191487479</c:v>
                </c:pt>
              </c:numCache>
            </c:numRef>
          </c:val>
          <c:extLst>
            <c:ext xmlns:c16="http://schemas.microsoft.com/office/drawing/2014/chart" uri="{C3380CC4-5D6E-409C-BE32-E72D297353CC}">
              <c16:uniqueId val="{00000003-228E-4DCB-AD96-444751F711C7}"/>
            </c:ext>
          </c:extLst>
        </c:ser>
        <c:dLbls>
          <c:showLegendKey val="0"/>
          <c:showVal val="0"/>
          <c:showCatName val="0"/>
          <c:showSerName val="0"/>
          <c:showPercent val="0"/>
          <c:showBubbleSize val="0"/>
        </c:dLbls>
        <c:gapWidth val="150"/>
        <c:axId val="42299392"/>
        <c:axId val="40009024"/>
      </c:barChart>
      <c:catAx>
        <c:axId val="42299392"/>
        <c:scaling>
          <c:orientation val="minMax"/>
        </c:scaling>
        <c:delete val="0"/>
        <c:axPos val="b"/>
        <c:numFmt formatCode="General" sourceLinked="0"/>
        <c:majorTickMark val="none"/>
        <c:minorTickMark val="none"/>
        <c:tickLblPos val="nextTo"/>
        <c:crossAx val="40009024"/>
        <c:crosses val="autoZero"/>
        <c:auto val="1"/>
        <c:lblAlgn val="ctr"/>
        <c:lblOffset val="100"/>
        <c:noMultiLvlLbl val="0"/>
      </c:catAx>
      <c:valAx>
        <c:axId val="40009024"/>
        <c:scaling>
          <c:orientation val="minMax"/>
        </c:scaling>
        <c:delete val="0"/>
        <c:axPos val="l"/>
        <c:majorGridlines>
          <c:spPr>
            <a:ln>
              <a:solidFill>
                <a:schemeClr val="bg1">
                  <a:lumMod val="85000"/>
                </a:schemeClr>
              </a:solidFill>
            </a:ln>
          </c:spPr>
        </c:majorGridlines>
        <c:numFmt formatCode="0%" sourceLinked="0"/>
        <c:majorTickMark val="none"/>
        <c:minorTickMark val="none"/>
        <c:tickLblPos val="nextTo"/>
        <c:crossAx val="42299392"/>
        <c:crosses val="autoZero"/>
        <c:crossBetween val="between"/>
      </c:valAx>
    </c:plotArea>
    <c:legend>
      <c:legendPos val="r"/>
      <c:legendEntry>
        <c:idx val="1"/>
        <c:txPr>
          <a:bodyPr/>
          <a:lstStyle/>
          <a:p>
            <a:pPr>
              <a:defRPr sz="1800" b="0">
                <a:solidFill>
                  <a:schemeClr val="tx1">
                    <a:lumMod val="50000"/>
                    <a:lumOff val="50000"/>
                  </a:schemeClr>
                </a:solidFill>
              </a:defRPr>
            </a:pPr>
            <a:endParaRPr lang="en-US"/>
          </a:p>
        </c:txPr>
      </c:legendEntry>
      <c:legendEntry>
        <c:idx val="2"/>
        <c:txPr>
          <a:bodyPr/>
          <a:lstStyle/>
          <a:p>
            <a:pPr>
              <a:defRPr sz="1800" b="0">
                <a:solidFill>
                  <a:schemeClr val="accent2">
                    <a:lumMod val="60000"/>
                    <a:lumOff val="40000"/>
                  </a:schemeClr>
                </a:solidFill>
              </a:defRPr>
            </a:pPr>
            <a:endParaRPr lang="en-US"/>
          </a:p>
        </c:txPr>
      </c:legendEntry>
      <c:legendEntry>
        <c:idx val="3"/>
        <c:txPr>
          <a:bodyPr/>
          <a:lstStyle/>
          <a:p>
            <a:pPr>
              <a:defRPr sz="1800" b="0">
                <a:solidFill>
                  <a:srgbClr val="FF0000"/>
                </a:solidFill>
              </a:defRPr>
            </a:pPr>
            <a:endParaRPr lang="en-US"/>
          </a:p>
        </c:txPr>
      </c:legendEntry>
      <c:layout>
        <c:manualLayout>
          <c:xMode val="edge"/>
          <c:yMode val="edge"/>
          <c:x val="0.85309295496478799"/>
          <c:y val="0.22954687267865098"/>
          <c:w val="0.13370572490319899"/>
          <c:h val="0.44027732382508789"/>
        </c:manualLayout>
      </c:layout>
      <c:overlay val="0"/>
      <c:txPr>
        <a:bodyPr/>
        <a:lstStyle/>
        <a:p>
          <a:pPr>
            <a:defRPr sz="1800" b="0"/>
          </a:pPr>
          <a:endParaRPr lang="en-US"/>
        </a:p>
      </c:txPr>
    </c:legend>
    <c:plotVisOnly val="1"/>
    <c:dispBlanksAs val="gap"/>
    <c:showDLblsOverMax val="0"/>
  </c:chart>
  <c:spPr>
    <a:noFill/>
    <a:ln>
      <a:noFill/>
    </a:ln>
  </c:spPr>
  <c:txPr>
    <a:bodyPr/>
    <a:lstStyle/>
    <a:p>
      <a:pPr>
        <a:defRPr sz="1400">
          <a:latin typeface="Arial" panose="020B0604020202020204" pitchFamily="34" charset="0"/>
          <a:cs typeface="Arial" panose="020B060402020202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fld id="{DDC7B9C8-64FA-0346-B93C-0F9410F9AD09}" type="datetimeFigureOut">
              <a:rPr lang="en-US" smtClean="0"/>
              <a:t>2/20/2019</a:t>
            </a:fld>
            <a:endParaRPr lang="en-US"/>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fld id="{49B25579-E4DF-9D46-980E-05904BE59167}" type="slidenum">
              <a:rPr lang="en-US" smtClean="0"/>
              <a:t>‹#›</a:t>
            </a:fld>
            <a:endParaRPr lang="en-US"/>
          </a:p>
        </p:txBody>
      </p:sp>
    </p:spTree>
    <p:extLst>
      <p:ext uri="{BB962C8B-B14F-4D97-AF65-F5344CB8AC3E}">
        <p14:creationId xmlns:p14="http://schemas.microsoft.com/office/powerpoint/2010/main" val="771959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637DF62F-4D13-754E-9CA4-73C184B83FF0}" type="datetimeFigureOut">
              <a:rPr lang="en-US" smtClean="0"/>
              <a:t>2/20/2019</a:t>
            </a:fld>
            <a:endParaRPr lang="en-US"/>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54E0AFBE-ABE2-0B42-8548-9C90820F00B0}" type="slidenum">
              <a:rPr lang="en-US" smtClean="0"/>
              <a:t>‹#›</a:t>
            </a:fld>
            <a:endParaRPr lang="en-US"/>
          </a:p>
        </p:txBody>
      </p:sp>
    </p:spTree>
    <p:extLst>
      <p:ext uri="{BB962C8B-B14F-4D97-AF65-F5344CB8AC3E}">
        <p14:creationId xmlns:p14="http://schemas.microsoft.com/office/powerpoint/2010/main" val="39476232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12/31/2018, A/B Projects</a:t>
            </a:r>
          </a:p>
          <a:p>
            <a:endParaRPr lang="en-US" dirty="0"/>
          </a:p>
          <a:p>
            <a:r>
              <a:rPr lang="en-US" dirty="0"/>
              <a:t>2018 marks our best year in terms of number of jobs per project. Number of projects won is declining, but jobs per projects is increasing.</a:t>
            </a:r>
          </a:p>
        </p:txBody>
      </p:sp>
      <p:sp>
        <p:nvSpPr>
          <p:cNvPr id="4" name="Slide Number Placeholder 3"/>
          <p:cNvSpPr>
            <a:spLocks noGrp="1"/>
          </p:cNvSpPr>
          <p:nvPr>
            <p:ph type="sldNum" sz="quarter" idx="10"/>
          </p:nvPr>
        </p:nvSpPr>
        <p:spPr/>
        <p:txBody>
          <a:bodyPr/>
          <a:lstStyle/>
          <a:p>
            <a:fld id="{54E0AFBE-ABE2-0B42-8548-9C90820F00B0}" type="slidenum">
              <a:rPr lang="en-US" smtClean="0"/>
              <a:t>3</a:t>
            </a:fld>
            <a:endParaRPr lang="en-US"/>
          </a:p>
        </p:txBody>
      </p:sp>
    </p:spTree>
    <p:extLst>
      <p:ext uri="{BB962C8B-B14F-4D97-AF65-F5344CB8AC3E}">
        <p14:creationId xmlns:p14="http://schemas.microsoft.com/office/powerpoint/2010/main" val="2495651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a:t>
            </a:r>
            <a:r>
              <a:rPr lang="en-US" baseline="0" dirty="0"/>
              <a:t> November 2018</a:t>
            </a:r>
            <a:endParaRPr lang="en-US" dirty="0"/>
          </a:p>
        </p:txBody>
      </p:sp>
      <p:sp>
        <p:nvSpPr>
          <p:cNvPr id="4" name="Slide Number Placeholder 3"/>
          <p:cNvSpPr>
            <a:spLocks noGrp="1"/>
          </p:cNvSpPr>
          <p:nvPr>
            <p:ph type="sldNum" sz="quarter" idx="10"/>
          </p:nvPr>
        </p:nvSpPr>
        <p:spPr/>
        <p:txBody>
          <a:bodyPr/>
          <a:lstStyle/>
          <a:p>
            <a:fld id="{54E0AFBE-ABE2-0B42-8548-9C90820F00B0}" type="slidenum">
              <a:rPr lang="en-US" smtClean="0"/>
              <a:t>4</a:t>
            </a:fld>
            <a:endParaRPr lang="en-US"/>
          </a:p>
        </p:txBody>
      </p:sp>
    </p:spTree>
    <p:extLst>
      <p:ext uri="{BB962C8B-B14F-4D97-AF65-F5344CB8AC3E}">
        <p14:creationId xmlns:p14="http://schemas.microsoft.com/office/powerpoint/2010/main" val="272917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Top 10 metros based on population size</a:t>
            </a:r>
          </a:p>
          <a:p>
            <a:endParaRPr lang="en-US" dirty="0"/>
          </a:p>
        </p:txBody>
      </p:sp>
      <p:sp>
        <p:nvSpPr>
          <p:cNvPr id="4" name="Slide Number Placeholder 3"/>
          <p:cNvSpPr>
            <a:spLocks noGrp="1"/>
          </p:cNvSpPr>
          <p:nvPr>
            <p:ph type="sldNum" sz="quarter" idx="10"/>
          </p:nvPr>
        </p:nvSpPr>
        <p:spPr/>
        <p:txBody>
          <a:bodyPr/>
          <a:lstStyle/>
          <a:p>
            <a:fld id="{54E0AFBE-ABE2-0B42-8548-9C90820F00B0}" type="slidenum">
              <a:rPr lang="en-US" smtClean="0"/>
              <a:t>5</a:t>
            </a:fld>
            <a:endParaRPr lang="en-US"/>
          </a:p>
        </p:txBody>
      </p:sp>
    </p:spTree>
    <p:extLst>
      <p:ext uri="{BB962C8B-B14F-4D97-AF65-F5344CB8AC3E}">
        <p14:creationId xmlns:p14="http://schemas.microsoft.com/office/powerpoint/2010/main" val="1899143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10 metros based on population size</a:t>
            </a:r>
          </a:p>
        </p:txBody>
      </p:sp>
      <p:sp>
        <p:nvSpPr>
          <p:cNvPr id="4" name="Slide Number Placeholder 3"/>
          <p:cNvSpPr>
            <a:spLocks noGrp="1"/>
          </p:cNvSpPr>
          <p:nvPr>
            <p:ph type="sldNum" sz="quarter" idx="10"/>
          </p:nvPr>
        </p:nvSpPr>
        <p:spPr/>
        <p:txBody>
          <a:bodyPr/>
          <a:lstStyle/>
          <a:p>
            <a:fld id="{54E0AFBE-ABE2-0B42-8548-9C90820F00B0}" type="slidenum">
              <a:rPr lang="en-US" smtClean="0"/>
              <a:t>6</a:t>
            </a:fld>
            <a:endParaRPr lang="en-US"/>
          </a:p>
        </p:txBody>
      </p:sp>
    </p:spTree>
    <p:extLst>
      <p:ext uri="{BB962C8B-B14F-4D97-AF65-F5344CB8AC3E}">
        <p14:creationId xmlns:p14="http://schemas.microsoft.com/office/powerpoint/2010/main" val="3855707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E0AFBE-ABE2-0B42-8548-9C90820F00B0}" type="slidenum">
              <a:rPr lang="en-US" smtClean="0"/>
              <a:t>20</a:t>
            </a:fld>
            <a:endParaRPr lang="en-US"/>
          </a:p>
        </p:txBody>
      </p:sp>
    </p:spTree>
    <p:extLst>
      <p:ext uri="{BB962C8B-B14F-4D97-AF65-F5344CB8AC3E}">
        <p14:creationId xmlns:p14="http://schemas.microsoft.com/office/powerpoint/2010/main" val="1029759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E0AFBE-ABE2-0B42-8548-9C90820F00B0}" type="slidenum">
              <a:rPr lang="en-US" smtClean="0"/>
              <a:t>21</a:t>
            </a:fld>
            <a:endParaRPr lang="en-US"/>
          </a:p>
        </p:txBody>
      </p:sp>
    </p:spTree>
    <p:extLst>
      <p:ext uri="{BB962C8B-B14F-4D97-AF65-F5344CB8AC3E}">
        <p14:creationId xmlns:p14="http://schemas.microsoft.com/office/powerpoint/2010/main" val="4166438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E0AFBE-ABE2-0B42-8548-9C90820F00B0}" type="slidenum">
              <a:rPr lang="en-US" smtClean="0"/>
              <a:t>22</a:t>
            </a:fld>
            <a:endParaRPr lang="en-US"/>
          </a:p>
        </p:txBody>
      </p:sp>
    </p:spTree>
    <p:extLst>
      <p:ext uri="{BB962C8B-B14F-4D97-AF65-F5344CB8AC3E}">
        <p14:creationId xmlns:p14="http://schemas.microsoft.com/office/powerpoint/2010/main" val="1679856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E0AFBE-ABE2-0B42-8548-9C90820F00B0}" type="slidenum">
              <a:rPr lang="en-US" smtClean="0"/>
              <a:t>23</a:t>
            </a:fld>
            <a:endParaRPr lang="en-US"/>
          </a:p>
        </p:txBody>
      </p:sp>
    </p:spTree>
    <p:extLst>
      <p:ext uri="{BB962C8B-B14F-4D97-AF65-F5344CB8AC3E}">
        <p14:creationId xmlns:p14="http://schemas.microsoft.com/office/powerpoint/2010/main" val="1839056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Image)">
    <p:spTree>
      <p:nvGrpSpPr>
        <p:cNvPr id="1" name=""/>
        <p:cNvGrpSpPr/>
        <p:nvPr/>
      </p:nvGrpSpPr>
      <p:grpSpPr>
        <a:xfrm>
          <a:off x="0" y="0"/>
          <a:ext cx="0" cy="0"/>
          <a:chOff x="0" y="0"/>
          <a:chExt cx="0" cy="0"/>
        </a:xfrm>
      </p:grpSpPr>
      <p:pic>
        <p:nvPicPr>
          <p:cNvPr id="12" name="Picture 11" descr="07850_1280b.jpg"/>
          <p:cNvPicPr>
            <a:picLocks noChangeAspect="1"/>
          </p:cNvPicPr>
          <p:nvPr userDrawn="1"/>
        </p:nvPicPr>
        <p:blipFill rotWithShape="1">
          <a:blip r:embed="rId2" cstate="print">
            <a:alphaModFix amt="90000"/>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17" name="Picture 16" descr="Columbus Region RedBoxLogo_CMYK2.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30304" y="565850"/>
            <a:ext cx="2273977" cy="658368"/>
          </a:xfrm>
          <a:prstGeom prst="rect">
            <a:avLst/>
          </a:prstGeom>
        </p:spPr>
      </p:pic>
      <p:sp>
        <p:nvSpPr>
          <p:cNvPr id="18" name="Rectangle 17"/>
          <p:cNvSpPr/>
          <p:nvPr userDrawn="1"/>
        </p:nvSpPr>
        <p:spPr>
          <a:xfrm rot="16200000">
            <a:off x="4120414" y="1834415"/>
            <a:ext cx="903169" cy="9144000"/>
          </a:xfrm>
          <a:prstGeom prst="rect">
            <a:avLst/>
          </a:prstGeom>
          <a:solidFill>
            <a:srgbClr val="FF0000">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a:spLocks noGrp="1"/>
          </p:cNvSpPr>
          <p:nvPr>
            <p:ph type="ctrTitle" hasCustomPrompt="1"/>
          </p:nvPr>
        </p:nvSpPr>
        <p:spPr>
          <a:xfrm>
            <a:off x="430304" y="6031778"/>
            <a:ext cx="5307723" cy="663154"/>
          </a:xfrm>
          <a:prstGeom prst="rect">
            <a:avLst/>
          </a:prstGeom>
        </p:spPr>
        <p:txBody>
          <a:bodyPr anchor="t">
            <a:normAutofit/>
          </a:bodyPr>
          <a:lstStyle>
            <a:lvl1pPr algn="l">
              <a:defRPr sz="2800" b="1">
                <a:solidFill>
                  <a:schemeClr val="bg1"/>
                </a:solidFill>
                <a:latin typeface="Arial"/>
                <a:cs typeface="Arial"/>
              </a:defRPr>
            </a:lvl1pPr>
          </a:lstStyle>
          <a:p>
            <a:r>
              <a:rPr lang="en-US" dirty="0"/>
              <a:t>TITLE</a:t>
            </a:r>
          </a:p>
        </p:txBody>
      </p:sp>
      <p:sp>
        <p:nvSpPr>
          <p:cNvPr id="13" name="Text Placeholder 2"/>
          <p:cNvSpPr>
            <a:spLocks noGrp="1"/>
          </p:cNvSpPr>
          <p:nvPr>
            <p:ph idx="1" hasCustomPrompt="1"/>
          </p:nvPr>
        </p:nvSpPr>
        <p:spPr>
          <a:xfrm>
            <a:off x="5973191" y="6021631"/>
            <a:ext cx="2759269" cy="520334"/>
          </a:xfrm>
          <a:prstGeom prst="rect">
            <a:avLst/>
          </a:prstGeom>
        </p:spPr>
        <p:txBody>
          <a:bodyPr vert="horz" lIns="91440" tIns="45720" rIns="91440" bIns="45720" rtlCol="0">
            <a:normAutofit/>
          </a:bodyPr>
          <a:lstStyle>
            <a:lvl1pPr marL="0" indent="0" algn="r">
              <a:buNone/>
              <a:defRPr sz="2000" b="1">
                <a:solidFill>
                  <a:srgbClr val="FFFFFF"/>
                </a:solidFill>
              </a:defRPr>
            </a:lvl1pPr>
          </a:lstStyle>
          <a:p>
            <a:pPr lvl="0"/>
            <a:r>
              <a:rPr lang="en-US" dirty="0"/>
              <a:t>DATE</a:t>
            </a:r>
          </a:p>
        </p:txBody>
      </p:sp>
    </p:spTree>
    <p:extLst>
      <p:ext uri="{BB962C8B-B14F-4D97-AF65-F5344CB8AC3E}">
        <p14:creationId xmlns:p14="http://schemas.microsoft.com/office/powerpoint/2010/main" val="3636380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Columbus_CMYK_Black.png"/>
          <p:cNvPicPr>
            <a:picLocks noChangeAspect="1"/>
          </p:cNvPicPr>
          <p:nvPr userDrawn="1"/>
        </p:nvPicPr>
        <p:blipFill rotWithShape="1">
          <a:blip r:embed="rId2" cstate="print">
            <a:alphaModFix amt="13000"/>
            <a:extLst>
              <a:ext uri="{28A0092B-C50C-407E-A947-70E740481C1C}">
                <a14:useLocalDpi xmlns:a14="http://schemas.microsoft.com/office/drawing/2010/main"/>
              </a:ext>
            </a:extLst>
          </a:blip>
          <a:srcRect l="2595" r="5663" b="11842"/>
          <a:stretch/>
        </p:blipFill>
        <p:spPr>
          <a:xfrm>
            <a:off x="0" y="1"/>
            <a:ext cx="9144000" cy="6858000"/>
          </a:xfrm>
          <a:prstGeom prst="rect">
            <a:avLst/>
          </a:prstGeom>
        </p:spPr>
      </p:pic>
      <p:sp>
        <p:nvSpPr>
          <p:cNvPr id="10" name="Slide Number Placeholder 3"/>
          <p:cNvSpPr>
            <a:spLocks noGrp="1"/>
          </p:cNvSpPr>
          <p:nvPr>
            <p:ph type="sldNum" sz="quarter" idx="12"/>
          </p:nvPr>
        </p:nvSpPr>
        <p:spPr>
          <a:xfrm>
            <a:off x="6553200" y="6356350"/>
            <a:ext cx="2133600" cy="365125"/>
          </a:xfrm>
        </p:spPr>
        <p:txBody>
          <a:bodyPr/>
          <a:lstStyle/>
          <a:p>
            <a:fld id="{D56B0091-7EA0-7641-9EAA-EA0CD7D8150F}" type="slidenum">
              <a:rPr lang="en-US" smtClean="0"/>
              <a:t>‹#›</a:t>
            </a:fld>
            <a:endParaRPr lang="en-US"/>
          </a:p>
        </p:txBody>
      </p:sp>
      <p:sp>
        <p:nvSpPr>
          <p:cNvPr id="11" name="Title 1"/>
          <p:cNvSpPr>
            <a:spLocks noGrp="1"/>
          </p:cNvSpPr>
          <p:nvPr>
            <p:ph type="ctrTitle"/>
          </p:nvPr>
        </p:nvSpPr>
        <p:spPr>
          <a:xfrm>
            <a:off x="457199" y="1842467"/>
            <a:ext cx="5958201" cy="1470025"/>
          </a:xfrm>
          <a:prstGeom prst="rect">
            <a:avLst/>
          </a:prstGeom>
        </p:spPr>
        <p:txBody>
          <a:bodyPr anchor="t">
            <a:normAutofit/>
          </a:bodyPr>
          <a:lstStyle>
            <a:lvl1pPr algn="l">
              <a:defRPr sz="4000" b="1">
                <a:latin typeface="Arial"/>
                <a:cs typeface="Arial"/>
              </a:defRPr>
            </a:lvl1pPr>
          </a:lstStyle>
          <a:p>
            <a:r>
              <a:rPr lang="en-US" dirty="0"/>
              <a:t>Click to edit Master title style</a:t>
            </a:r>
          </a:p>
        </p:txBody>
      </p:sp>
      <p:sp>
        <p:nvSpPr>
          <p:cNvPr id="13" name="Text Placeholder 2"/>
          <p:cNvSpPr>
            <a:spLocks noGrp="1"/>
          </p:cNvSpPr>
          <p:nvPr>
            <p:ph idx="1" hasCustomPrompt="1"/>
          </p:nvPr>
        </p:nvSpPr>
        <p:spPr>
          <a:xfrm>
            <a:off x="457200" y="3862790"/>
            <a:ext cx="4817082" cy="520334"/>
          </a:xfrm>
          <a:prstGeom prst="rect">
            <a:avLst/>
          </a:prstGeom>
        </p:spPr>
        <p:txBody>
          <a:bodyPr vert="horz" lIns="91440" tIns="45720" rIns="91440" bIns="45720" rtlCol="0">
            <a:normAutofit/>
          </a:bodyPr>
          <a:lstStyle>
            <a:lvl1pPr marL="0" indent="0">
              <a:buNone/>
              <a:defRPr sz="2400" b="1"/>
            </a:lvl1pPr>
          </a:lstStyle>
          <a:p>
            <a:pPr lvl="0"/>
            <a:r>
              <a:rPr lang="en-US" dirty="0"/>
              <a:t>DATE</a:t>
            </a:r>
          </a:p>
        </p:txBody>
      </p:sp>
      <p:pic>
        <p:nvPicPr>
          <p:cNvPr id="15" name="Picture 14" descr="Columbus Region Logo_CMYK.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414121" y="565850"/>
            <a:ext cx="2258568" cy="657779"/>
          </a:xfrm>
          <a:prstGeom prst="rect">
            <a:avLst/>
          </a:prstGeom>
        </p:spPr>
      </p:pic>
    </p:spTree>
    <p:extLst>
      <p:ext uri="{BB962C8B-B14F-4D97-AF65-F5344CB8AC3E}">
        <p14:creationId xmlns:p14="http://schemas.microsoft.com/office/powerpoint/2010/main" val="3601130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2" name="Rectangle 11"/>
          <p:cNvSpPr/>
          <p:nvPr userDrawn="1"/>
        </p:nvSpPr>
        <p:spPr>
          <a:xfrm>
            <a:off x="0" y="6176814"/>
            <a:ext cx="9144000" cy="68118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274638"/>
            <a:ext cx="8229600" cy="1143000"/>
          </a:xfrm>
        </p:spPr>
        <p:txBody>
          <a:bodyPr anchor="t"/>
          <a:lstStyle>
            <a:lvl1pPr>
              <a:defRPr u="none"/>
            </a:lvl1pPr>
          </a:lstStyle>
          <a:p>
            <a:r>
              <a:rPr lang="en-US" dirty="0"/>
              <a:t>Click to edit Master title style</a:t>
            </a:r>
          </a:p>
        </p:txBody>
      </p:sp>
      <p:sp>
        <p:nvSpPr>
          <p:cNvPr id="3" name="Content Placeholder 2"/>
          <p:cNvSpPr>
            <a:spLocks noGrp="1"/>
          </p:cNvSpPr>
          <p:nvPr>
            <p:ph idx="1"/>
          </p:nvPr>
        </p:nvSpPr>
        <p:spPr>
          <a:xfrm>
            <a:off x="457200" y="1600200"/>
            <a:ext cx="8229600" cy="4576614"/>
          </a:xfrm>
        </p:spPr>
        <p:txBody>
          <a:bodyPr>
            <a:norm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56B0091-7EA0-7641-9EAA-EA0CD7D8150F}" type="slidenum">
              <a:rPr lang="en-US" smtClean="0"/>
              <a:t>‹#›</a:t>
            </a:fld>
            <a:endParaRPr lang="en-US"/>
          </a:p>
        </p:txBody>
      </p:sp>
      <p:pic>
        <p:nvPicPr>
          <p:cNvPr id="15" name="Picture 14" descr="Columbus Region Logo_CMYK.eps"/>
          <p:cNvPicPr>
            <a:picLocks noChangeAspect="1"/>
          </p:cNvPicPr>
          <p:nvPr userDrawn="1"/>
        </p:nvPicPr>
        <p:blipFill rotWithShape="1">
          <a:blip r:embed="rId2" cstate="print">
            <a:extLst>
              <a:ext uri="{28A0092B-C50C-407E-A947-70E740481C1C}">
                <a14:useLocalDpi xmlns:a14="http://schemas.microsoft.com/office/drawing/2010/main"/>
              </a:ext>
            </a:extLst>
          </a:blip>
          <a:srcRect l="76951" b="27591"/>
          <a:stretch/>
        </p:blipFill>
        <p:spPr>
          <a:xfrm>
            <a:off x="457200" y="6245187"/>
            <a:ext cx="520567" cy="476288"/>
          </a:xfrm>
          <a:prstGeom prst="rect">
            <a:avLst/>
          </a:prstGeom>
        </p:spPr>
      </p:pic>
    </p:spTree>
    <p:extLst>
      <p:ext uri="{BB962C8B-B14F-4D97-AF65-F5344CB8AC3E}">
        <p14:creationId xmlns:p14="http://schemas.microsoft.com/office/powerpoint/2010/main" val="3633579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7" name="Rectangle 16"/>
          <p:cNvSpPr/>
          <p:nvPr userDrawn="1"/>
        </p:nvSpPr>
        <p:spPr>
          <a:xfrm>
            <a:off x="0" y="6176814"/>
            <a:ext cx="9144000" cy="68118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itle 1"/>
          <p:cNvSpPr>
            <a:spLocks noGrp="1"/>
          </p:cNvSpPr>
          <p:nvPr>
            <p:ph type="title"/>
          </p:nvPr>
        </p:nvSpPr>
        <p:spPr>
          <a:xfrm>
            <a:off x="457200" y="274638"/>
            <a:ext cx="8229600" cy="1143000"/>
          </a:xfrm>
        </p:spPr>
        <p:txBody>
          <a:bodyPr anchor="t"/>
          <a:lstStyle/>
          <a:p>
            <a:r>
              <a:rPr lang="en-US" dirty="0"/>
              <a:t>Click to edit Master title style</a:t>
            </a:r>
          </a:p>
        </p:txBody>
      </p:sp>
      <p:sp>
        <p:nvSpPr>
          <p:cNvPr id="3" name="Content Placeholder 2"/>
          <p:cNvSpPr>
            <a:spLocks noGrp="1"/>
          </p:cNvSpPr>
          <p:nvPr>
            <p:ph sz="half" idx="1"/>
          </p:nvPr>
        </p:nvSpPr>
        <p:spPr>
          <a:xfrm>
            <a:off x="457200" y="1600200"/>
            <a:ext cx="4038600" cy="4576614"/>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76614"/>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D56B0091-7EA0-7641-9EAA-EA0CD7D8150F}" type="slidenum">
              <a:rPr lang="en-US" smtClean="0"/>
              <a:t>‹#›</a:t>
            </a:fld>
            <a:endParaRPr lang="en-US"/>
          </a:p>
        </p:txBody>
      </p:sp>
      <p:pic>
        <p:nvPicPr>
          <p:cNvPr id="24" name="Picture 23" descr="Columbus Region Logo_CMYK.eps"/>
          <p:cNvPicPr>
            <a:picLocks noChangeAspect="1"/>
          </p:cNvPicPr>
          <p:nvPr userDrawn="1"/>
        </p:nvPicPr>
        <p:blipFill rotWithShape="1">
          <a:blip r:embed="rId2" cstate="print">
            <a:extLst>
              <a:ext uri="{28A0092B-C50C-407E-A947-70E740481C1C}">
                <a14:useLocalDpi xmlns:a14="http://schemas.microsoft.com/office/drawing/2010/main"/>
              </a:ext>
            </a:extLst>
          </a:blip>
          <a:srcRect l="76951" b="27591"/>
          <a:stretch/>
        </p:blipFill>
        <p:spPr>
          <a:xfrm>
            <a:off x="457200" y="6245187"/>
            <a:ext cx="520567" cy="476288"/>
          </a:xfrm>
          <a:prstGeom prst="rect">
            <a:avLst/>
          </a:prstGeom>
        </p:spPr>
      </p:pic>
    </p:spTree>
    <p:extLst>
      <p:ext uri="{BB962C8B-B14F-4D97-AF65-F5344CB8AC3E}">
        <p14:creationId xmlns:p14="http://schemas.microsoft.com/office/powerpoint/2010/main" val="3098820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Rectangle 11"/>
          <p:cNvSpPr/>
          <p:nvPr userDrawn="1"/>
        </p:nvSpPr>
        <p:spPr>
          <a:xfrm>
            <a:off x="0" y="6176814"/>
            <a:ext cx="9144000" cy="68118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itle 1"/>
          <p:cNvSpPr>
            <a:spLocks noGrp="1"/>
          </p:cNvSpPr>
          <p:nvPr>
            <p:ph type="title"/>
          </p:nvPr>
        </p:nvSpPr>
        <p:spPr>
          <a:xfrm>
            <a:off x="457200" y="274638"/>
            <a:ext cx="8229600" cy="11430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D56B0091-7EA0-7641-9EAA-EA0CD7D8150F}" type="slidenum">
              <a:rPr lang="en-US" smtClean="0"/>
              <a:t>‹#›</a:t>
            </a:fld>
            <a:endParaRPr lang="en-US"/>
          </a:p>
        </p:txBody>
      </p:sp>
      <p:pic>
        <p:nvPicPr>
          <p:cNvPr id="19" name="Picture 18" descr="Columbus Region Logo_CMYK.eps"/>
          <p:cNvPicPr>
            <a:picLocks noChangeAspect="1"/>
          </p:cNvPicPr>
          <p:nvPr userDrawn="1"/>
        </p:nvPicPr>
        <p:blipFill rotWithShape="1">
          <a:blip r:embed="rId2" cstate="print">
            <a:extLst>
              <a:ext uri="{28A0092B-C50C-407E-A947-70E740481C1C}">
                <a14:useLocalDpi xmlns:a14="http://schemas.microsoft.com/office/drawing/2010/main"/>
              </a:ext>
            </a:extLst>
          </a:blip>
          <a:srcRect l="76951" b="27591"/>
          <a:stretch/>
        </p:blipFill>
        <p:spPr>
          <a:xfrm>
            <a:off x="457200" y="6245187"/>
            <a:ext cx="520567" cy="476288"/>
          </a:xfrm>
          <a:prstGeom prst="rect">
            <a:avLst/>
          </a:prstGeom>
        </p:spPr>
      </p:pic>
    </p:spTree>
    <p:extLst>
      <p:ext uri="{BB962C8B-B14F-4D97-AF65-F5344CB8AC3E}">
        <p14:creationId xmlns:p14="http://schemas.microsoft.com/office/powerpoint/2010/main" val="2056723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Columbus_CMYK_Black.png"/>
          <p:cNvPicPr>
            <a:picLocks noChangeAspect="1"/>
          </p:cNvPicPr>
          <p:nvPr userDrawn="1"/>
        </p:nvPicPr>
        <p:blipFill rotWithShape="1">
          <a:blip r:embed="rId2" cstate="print">
            <a:alphaModFix amt="13000"/>
            <a:extLst>
              <a:ext uri="{28A0092B-C50C-407E-A947-70E740481C1C}">
                <a14:useLocalDpi xmlns:a14="http://schemas.microsoft.com/office/drawing/2010/main"/>
              </a:ext>
            </a:extLst>
          </a:blip>
          <a:srcRect l="2595" r="5663" b="11842"/>
          <a:stretch/>
        </p:blipFill>
        <p:spPr>
          <a:xfrm>
            <a:off x="0" y="1"/>
            <a:ext cx="9144000" cy="6858000"/>
          </a:xfrm>
          <a:prstGeom prst="rect">
            <a:avLst/>
          </a:prstGeom>
        </p:spPr>
      </p:pic>
      <p:pic>
        <p:nvPicPr>
          <p:cNvPr id="15" name="Picture 14" descr="Columbus Region Logo_CMYK.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414121" y="565850"/>
            <a:ext cx="2258568" cy="657779"/>
          </a:xfrm>
          <a:prstGeom prst="rect">
            <a:avLst/>
          </a:prstGeom>
        </p:spPr>
      </p:pic>
      <p:sp>
        <p:nvSpPr>
          <p:cNvPr id="12" name="Title 1"/>
          <p:cNvSpPr txBox="1">
            <a:spLocks/>
          </p:cNvSpPr>
          <p:nvPr userDrawn="1"/>
        </p:nvSpPr>
        <p:spPr>
          <a:xfrm>
            <a:off x="343078" y="4356453"/>
            <a:ext cx="8215490" cy="984316"/>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000" b="1" kern="1200" cap="all" baseline="0">
                <a:solidFill>
                  <a:schemeClr val="tx1">
                    <a:lumMod val="75000"/>
                    <a:lumOff val="25000"/>
                  </a:schemeClr>
                </a:solidFill>
                <a:latin typeface="Arial"/>
                <a:ea typeface="+mj-ea"/>
                <a:cs typeface="Arial"/>
              </a:defRPr>
            </a:lvl1pPr>
          </a:lstStyle>
          <a:p>
            <a:r>
              <a:rPr lang="en-US" dirty="0">
                <a:solidFill>
                  <a:srgbClr val="FF0000"/>
                </a:solidFill>
              </a:rPr>
              <a:t>COLUMBUSREGION.COM</a:t>
            </a:r>
          </a:p>
        </p:txBody>
      </p:sp>
      <p:sp>
        <p:nvSpPr>
          <p:cNvPr id="16" name="Title 1"/>
          <p:cNvSpPr txBox="1">
            <a:spLocks/>
          </p:cNvSpPr>
          <p:nvPr userDrawn="1"/>
        </p:nvSpPr>
        <p:spPr>
          <a:xfrm>
            <a:off x="457199" y="1871265"/>
            <a:ext cx="8215490" cy="984316"/>
          </a:xfrm>
          <a:prstGeom prst="rect">
            <a:avLst/>
          </a:prstGeom>
        </p:spPr>
        <p:txBody>
          <a:bodyPr vert="horz" lIns="91440" tIns="45720" rIns="91440" bIns="45720" rtlCol="0" anchor="t">
            <a:noAutofit/>
          </a:bodyPr>
          <a:lstStyle>
            <a:lvl1pPr algn="ctr" defTabSz="457200" rtl="0" eaLnBrk="1" latinLnBrk="0" hangingPunct="1">
              <a:spcBef>
                <a:spcPct val="0"/>
              </a:spcBef>
              <a:buNone/>
              <a:defRPr sz="4000" b="1" kern="1200" cap="all" baseline="0">
                <a:solidFill>
                  <a:schemeClr val="tx1">
                    <a:lumMod val="75000"/>
                    <a:lumOff val="25000"/>
                  </a:schemeClr>
                </a:solidFill>
                <a:latin typeface="Arial"/>
                <a:ea typeface="+mj-ea"/>
                <a:cs typeface="Arial"/>
              </a:defRPr>
            </a:lvl1pPr>
          </a:lstStyle>
          <a:p>
            <a:r>
              <a:rPr lang="en-US" sz="7200" dirty="0">
                <a:solidFill>
                  <a:schemeClr val="tx1">
                    <a:lumMod val="75000"/>
                    <a:lumOff val="25000"/>
                  </a:schemeClr>
                </a:solidFill>
              </a:rPr>
              <a:t>THANK</a:t>
            </a:r>
            <a:r>
              <a:rPr lang="en-US" sz="7200" baseline="0" dirty="0">
                <a:solidFill>
                  <a:schemeClr val="tx1">
                    <a:lumMod val="75000"/>
                    <a:lumOff val="25000"/>
                  </a:schemeClr>
                </a:solidFill>
              </a:rPr>
              <a:t> YOU</a:t>
            </a:r>
            <a:endParaRPr lang="en-US" sz="7200" dirty="0">
              <a:solidFill>
                <a:schemeClr val="tx1">
                  <a:lumMod val="75000"/>
                  <a:lumOff val="25000"/>
                </a:schemeClr>
              </a:solidFill>
            </a:endParaRPr>
          </a:p>
        </p:txBody>
      </p:sp>
    </p:spTree>
    <p:extLst>
      <p:ext uri="{BB962C8B-B14F-4D97-AF65-F5344CB8AC3E}">
        <p14:creationId xmlns:p14="http://schemas.microsoft.com/office/powerpoint/2010/main" val="179825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No Logo">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6B0091-7EA0-7641-9EAA-EA0CD7D8150F}" type="slidenum">
              <a:rPr lang="en-US" smtClean="0"/>
              <a:t>‹#›</a:t>
            </a:fld>
            <a:endParaRPr lang="en-US"/>
          </a:p>
        </p:txBody>
      </p:sp>
      <p:sp>
        <p:nvSpPr>
          <p:cNvPr id="6" name="Title 1"/>
          <p:cNvSpPr>
            <a:spLocks noGrp="1"/>
          </p:cNvSpPr>
          <p:nvPr>
            <p:ph type="title"/>
          </p:nvPr>
        </p:nvSpPr>
        <p:spPr>
          <a:xfrm>
            <a:off x="457200" y="274638"/>
            <a:ext cx="8229600" cy="1143000"/>
          </a:xfrm>
        </p:spPr>
        <p:txBody>
          <a:bodyPr anchor="t"/>
          <a:lstStyle/>
          <a:p>
            <a:r>
              <a:rPr lang="en-US" dirty="0"/>
              <a:t>Click to edit Master title style</a:t>
            </a:r>
          </a:p>
        </p:txBody>
      </p:sp>
      <p:sp>
        <p:nvSpPr>
          <p:cNvPr id="7" name="Content Placeholder 2"/>
          <p:cNvSpPr>
            <a:spLocks noGrp="1"/>
          </p:cNvSpPr>
          <p:nvPr>
            <p:ph idx="1"/>
          </p:nvPr>
        </p:nvSpPr>
        <p:spPr>
          <a:xfrm>
            <a:off x="457200" y="1600200"/>
            <a:ext cx="8229600" cy="4525963"/>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0581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5824"/>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330"/>
            </a:lvl1pPr>
            <a:lvl2pPr marL="443777" indent="0" algn="ctr">
              <a:buNone/>
              <a:defRPr sz="1941"/>
            </a:lvl2pPr>
            <a:lvl3pPr marL="887553" indent="0" algn="ctr">
              <a:buNone/>
              <a:defRPr sz="1747"/>
            </a:lvl3pPr>
            <a:lvl4pPr marL="1331330" indent="0" algn="ctr">
              <a:buNone/>
              <a:defRPr sz="1553"/>
            </a:lvl4pPr>
            <a:lvl5pPr marL="1775106" indent="0" algn="ctr">
              <a:buNone/>
              <a:defRPr sz="1553"/>
            </a:lvl5pPr>
            <a:lvl6pPr marL="2218883" indent="0" algn="ctr">
              <a:buNone/>
              <a:defRPr sz="1553"/>
            </a:lvl6pPr>
            <a:lvl7pPr marL="2662660" indent="0" algn="ctr">
              <a:buNone/>
              <a:defRPr sz="1553"/>
            </a:lvl7pPr>
            <a:lvl8pPr marL="3106436" indent="0" algn="ctr">
              <a:buNone/>
              <a:defRPr sz="1553"/>
            </a:lvl8pPr>
            <a:lvl9pPr marL="3550213" indent="0" algn="ctr">
              <a:buNone/>
              <a:defRPr sz="155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13CF58-B1DD-4564-BD9B-3A192FCBBD8B}" type="datetime1">
              <a:rPr lang="en-US" smtClean="0"/>
              <a:t>2/20/2019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411070-CAF9-48D3-B910-06F8F79760E5}" type="slidenum">
              <a:rPr lang="en-US" smtClean="0"/>
              <a:t>‹#›</a:t>
            </a:fld>
            <a:endParaRPr lang="en-US" dirty="0"/>
          </a:p>
        </p:txBody>
      </p:sp>
    </p:spTree>
    <p:extLst>
      <p:ext uri="{BB962C8B-B14F-4D97-AF65-F5344CB8AC3E}">
        <p14:creationId xmlns:p14="http://schemas.microsoft.com/office/powerpoint/2010/main" val="3407658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Image)">
    <p:spTree>
      <p:nvGrpSpPr>
        <p:cNvPr id="1" name=""/>
        <p:cNvGrpSpPr/>
        <p:nvPr/>
      </p:nvGrpSpPr>
      <p:grpSpPr>
        <a:xfrm>
          <a:off x="0" y="0"/>
          <a:ext cx="0" cy="0"/>
          <a:chOff x="0" y="0"/>
          <a:chExt cx="0" cy="0"/>
        </a:xfrm>
      </p:grpSpPr>
      <p:pic>
        <p:nvPicPr>
          <p:cNvPr id="12" name="Picture 11" descr="07850_1280b.jpg"/>
          <p:cNvPicPr>
            <a:picLocks noChangeAspect="1"/>
          </p:cNvPicPr>
          <p:nvPr userDrawn="1"/>
        </p:nvPicPr>
        <p:blipFill rotWithShape="1">
          <a:blip r:embed="rId2" cstate="print">
            <a:alphaModFix amt="90000"/>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10" name="Picture 9" descr="Columbus 2020 Reversed_TransparentBkgrnd.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30304" y="457297"/>
            <a:ext cx="2268138" cy="950975"/>
          </a:xfrm>
          <a:prstGeom prst="rect">
            <a:avLst/>
          </a:prstGeom>
        </p:spPr>
      </p:pic>
      <p:sp>
        <p:nvSpPr>
          <p:cNvPr id="7" name="Rectangle 6"/>
          <p:cNvSpPr/>
          <p:nvPr userDrawn="1"/>
        </p:nvSpPr>
        <p:spPr>
          <a:xfrm rot="16200000">
            <a:off x="4120414" y="1834415"/>
            <a:ext cx="903169" cy="9144000"/>
          </a:xfrm>
          <a:prstGeom prst="rect">
            <a:avLst/>
          </a:prstGeom>
          <a:solidFill>
            <a:srgbClr val="FF0000">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itle 1"/>
          <p:cNvSpPr>
            <a:spLocks noGrp="1"/>
          </p:cNvSpPr>
          <p:nvPr>
            <p:ph type="ctrTitle" hasCustomPrompt="1"/>
          </p:nvPr>
        </p:nvSpPr>
        <p:spPr>
          <a:xfrm>
            <a:off x="430304" y="6031778"/>
            <a:ext cx="5307723" cy="663154"/>
          </a:xfrm>
          <a:prstGeom prst="rect">
            <a:avLst/>
          </a:prstGeom>
        </p:spPr>
        <p:txBody>
          <a:bodyPr anchor="t">
            <a:normAutofit/>
          </a:bodyPr>
          <a:lstStyle>
            <a:lvl1pPr algn="l">
              <a:defRPr sz="2800" b="1">
                <a:solidFill>
                  <a:schemeClr val="bg1"/>
                </a:solidFill>
                <a:latin typeface="Arial"/>
                <a:cs typeface="Arial"/>
              </a:defRPr>
            </a:lvl1pPr>
          </a:lstStyle>
          <a:p>
            <a:r>
              <a:rPr lang="en-US" dirty="0"/>
              <a:t>TITLE</a:t>
            </a:r>
          </a:p>
        </p:txBody>
      </p:sp>
      <p:sp>
        <p:nvSpPr>
          <p:cNvPr id="9" name="Text Placeholder 2"/>
          <p:cNvSpPr>
            <a:spLocks noGrp="1"/>
          </p:cNvSpPr>
          <p:nvPr>
            <p:ph idx="1" hasCustomPrompt="1"/>
          </p:nvPr>
        </p:nvSpPr>
        <p:spPr>
          <a:xfrm>
            <a:off x="5973191" y="6021631"/>
            <a:ext cx="2759269" cy="520334"/>
          </a:xfrm>
          <a:prstGeom prst="rect">
            <a:avLst/>
          </a:prstGeom>
        </p:spPr>
        <p:txBody>
          <a:bodyPr vert="horz" lIns="91440" tIns="45720" rIns="91440" bIns="45720" rtlCol="0">
            <a:normAutofit/>
          </a:bodyPr>
          <a:lstStyle>
            <a:lvl1pPr marL="0" indent="0" algn="r">
              <a:buNone/>
              <a:defRPr sz="2000" b="1">
                <a:solidFill>
                  <a:srgbClr val="FFFFFF"/>
                </a:solidFill>
              </a:defRPr>
            </a:lvl1pPr>
          </a:lstStyle>
          <a:p>
            <a:pPr lvl="0"/>
            <a:r>
              <a:rPr lang="en-US" dirty="0"/>
              <a:t>DATE</a:t>
            </a:r>
          </a:p>
        </p:txBody>
      </p:sp>
    </p:spTree>
    <p:extLst>
      <p:ext uri="{BB962C8B-B14F-4D97-AF65-F5344CB8AC3E}">
        <p14:creationId xmlns:p14="http://schemas.microsoft.com/office/powerpoint/2010/main" val="1796322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Columbus_CMYK_Black.png"/>
          <p:cNvPicPr>
            <a:picLocks noChangeAspect="1"/>
          </p:cNvPicPr>
          <p:nvPr userDrawn="1"/>
        </p:nvPicPr>
        <p:blipFill rotWithShape="1">
          <a:blip r:embed="rId2" cstate="print">
            <a:alphaModFix amt="13000"/>
            <a:extLst>
              <a:ext uri="{28A0092B-C50C-407E-A947-70E740481C1C}">
                <a14:useLocalDpi xmlns:a14="http://schemas.microsoft.com/office/drawing/2010/main"/>
              </a:ext>
            </a:extLst>
          </a:blip>
          <a:srcRect l="2595" r="5663" b="11842"/>
          <a:stretch/>
        </p:blipFill>
        <p:spPr>
          <a:xfrm>
            <a:off x="0" y="1"/>
            <a:ext cx="9144000" cy="6858000"/>
          </a:xfrm>
          <a:prstGeom prst="rect">
            <a:avLst/>
          </a:prstGeom>
        </p:spPr>
      </p:pic>
      <p:sp>
        <p:nvSpPr>
          <p:cNvPr id="4" name="Slide Number Placeholder 3"/>
          <p:cNvSpPr>
            <a:spLocks noGrp="1"/>
          </p:cNvSpPr>
          <p:nvPr>
            <p:ph type="sldNum" sz="quarter" idx="12"/>
          </p:nvPr>
        </p:nvSpPr>
        <p:spPr/>
        <p:txBody>
          <a:bodyPr/>
          <a:lstStyle/>
          <a:p>
            <a:fld id="{D56B0091-7EA0-7641-9EAA-EA0CD7D8150F}" type="slidenum">
              <a:rPr lang="en-US" smtClean="0"/>
              <a:t>‹#›</a:t>
            </a:fld>
            <a:endParaRPr lang="en-US"/>
          </a:p>
        </p:txBody>
      </p:sp>
      <p:sp>
        <p:nvSpPr>
          <p:cNvPr id="9" name="Title 1"/>
          <p:cNvSpPr>
            <a:spLocks noGrp="1"/>
          </p:cNvSpPr>
          <p:nvPr>
            <p:ph type="ctrTitle"/>
          </p:nvPr>
        </p:nvSpPr>
        <p:spPr>
          <a:xfrm>
            <a:off x="457199" y="1842467"/>
            <a:ext cx="5958201" cy="1470025"/>
          </a:xfrm>
          <a:prstGeom prst="rect">
            <a:avLst/>
          </a:prstGeom>
        </p:spPr>
        <p:txBody>
          <a:bodyPr anchor="t">
            <a:normAutofit/>
          </a:bodyPr>
          <a:lstStyle>
            <a:lvl1pPr algn="l">
              <a:defRPr sz="4000" b="1">
                <a:latin typeface="Arial"/>
                <a:cs typeface="Arial"/>
              </a:defRPr>
            </a:lvl1pPr>
          </a:lstStyle>
          <a:p>
            <a:r>
              <a:rPr lang="en-US" dirty="0"/>
              <a:t>Click to edit Master title style</a:t>
            </a:r>
          </a:p>
        </p:txBody>
      </p:sp>
      <p:sp>
        <p:nvSpPr>
          <p:cNvPr id="11" name="Text Placeholder 2"/>
          <p:cNvSpPr>
            <a:spLocks noGrp="1"/>
          </p:cNvSpPr>
          <p:nvPr>
            <p:ph idx="1" hasCustomPrompt="1"/>
          </p:nvPr>
        </p:nvSpPr>
        <p:spPr>
          <a:xfrm>
            <a:off x="457200" y="3862790"/>
            <a:ext cx="4817082" cy="520334"/>
          </a:xfrm>
          <a:prstGeom prst="rect">
            <a:avLst/>
          </a:prstGeom>
        </p:spPr>
        <p:txBody>
          <a:bodyPr vert="horz" lIns="91440" tIns="45720" rIns="91440" bIns="45720" rtlCol="0">
            <a:normAutofit/>
          </a:bodyPr>
          <a:lstStyle>
            <a:lvl1pPr marL="0" indent="0">
              <a:buNone/>
              <a:defRPr sz="2400" b="1"/>
            </a:lvl1pPr>
          </a:lstStyle>
          <a:p>
            <a:pPr lvl="0"/>
            <a:r>
              <a:rPr lang="en-US" dirty="0"/>
              <a:t>DATE</a:t>
            </a:r>
          </a:p>
        </p:txBody>
      </p:sp>
      <p:pic>
        <p:nvPicPr>
          <p:cNvPr id="14" name="Picture 13" descr="Columbus 2020_CMYK.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415401" y="457297"/>
            <a:ext cx="2257288" cy="947946"/>
          </a:xfrm>
          <a:prstGeom prst="rect">
            <a:avLst/>
          </a:prstGeom>
        </p:spPr>
      </p:pic>
    </p:spTree>
    <p:extLst>
      <p:ext uri="{BB962C8B-B14F-4D97-AF65-F5344CB8AC3E}">
        <p14:creationId xmlns:p14="http://schemas.microsoft.com/office/powerpoint/2010/main" val="2256058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2" name="Rectangle 11"/>
          <p:cNvSpPr/>
          <p:nvPr userDrawn="1"/>
        </p:nvSpPr>
        <p:spPr>
          <a:xfrm>
            <a:off x="0" y="6176814"/>
            <a:ext cx="9144000" cy="68118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274638"/>
            <a:ext cx="8229600" cy="1143000"/>
          </a:xfrm>
        </p:spPr>
        <p:txBody>
          <a:bodyPr anchor="t"/>
          <a:lstStyle>
            <a:lvl1pPr>
              <a:defRPr u="none"/>
            </a:lvl1pPr>
          </a:lstStyle>
          <a:p>
            <a:r>
              <a:rPr lang="en-US" dirty="0"/>
              <a:t>Click to edit Master title style</a:t>
            </a:r>
          </a:p>
        </p:txBody>
      </p:sp>
      <p:sp>
        <p:nvSpPr>
          <p:cNvPr id="3" name="Content Placeholder 2"/>
          <p:cNvSpPr>
            <a:spLocks noGrp="1"/>
          </p:cNvSpPr>
          <p:nvPr>
            <p:ph idx="1"/>
          </p:nvPr>
        </p:nvSpPr>
        <p:spPr>
          <a:xfrm>
            <a:off x="457200" y="1600200"/>
            <a:ext cx="8229600" cy="4576614"/>
          </a:xfrm>
        </p:spPr>
        <p:txBody>
          <a:bodyPr>
            <a:norm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56B0091-7EA0-7641-9EAA-EA0CD7D8150F}" type="slidenum">
              <a:rPr lang="en-US" smtClean="0"/>
              <a:t>‹#›</a:t>
            </a:fld>
            <a:endParaRPr lang="en-US"/>
          </a:p>
        </p:txBody>
      </p:sp>
      <p:pic>
        <p:nvPicPr>
          <p:cNvPr id="15" name="Picture 14" descr="Columbus Region Logo_CMYK.eps"/>
          <p:cNvPicPr>
            <a:picLocks noChangeAspect="1"/>
          </p:cNvPicPr>
          <p:nvPr userDrawn="1"/>
        </p:nvPicPr>
        <p:blipFill rotWithShape="1">
          <a:blip r:embed="rId2" cstate="print">
            <a:extLst>
              <a:ext uri="{28A0092B-C50C-407E-A947-70E740481C1C}">
                <a14:useLocalDpi xmlns:a14="http://schemas.microsoft.com/office/drawing/2010/main"/>
              </a:ext>
            </a:extLst>
          </a:blip>
          <a:srcRect l="76951" b="27591"/>
          <a:stretch/>
        </p:blipFill>
        <p:spPr>
          <a:xfrm>
            <a:off x="457200" y="6245187"/>
            <a:ext cx="520567" cy="476288"/>
          </a:xfrm>
          <a:prstGeom prst="rect">
            <a:avLst/>
          </a:prstGeom>
        </p:spPr>
      </p:pic>
    </p:spTree>
    <p:extLst>
      <p:ext uri="{BB962C8B-B14F-4D97-AF65-F5344CB8AC3E}">
        <p14:creationId xmlns:p14="http://schemas.microsoft.com/office/powerpoint/2010/main" val="1297947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7" name="Rectangle 16"/>
          <p:cNvSpPr/>
          <p:nvPr userDrawn="1"/>
        </p:nvSpPr>
        <p:spPr>
          <a:xfrm>
            <a:off x="0" y="6176814"/>
            <a:ext cx="9144000" cy="68118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itle 1"/>
          <p:cNvSpPr>
            <a:spLocks noGrp="1"/>
          </p:cNvSpPr>
          <p:nvPr>
            <p:ph type="title"/>
          </p:nvPr>
        </p:nvSpPr>
        <p:spPr>
          <a:xfrm>
            <a:off x="457200" y="274638"/>
            <a:ext cx="8229600" cy="1143000"/>
          </a:xfrm>
        </p:spPr>
        <p:txBody>
          <a:bodyPr anchor="t"/>
          <a:lstStyle/>
          <a:p>
            <a:r>
              <a:rPr lang="en-US" dirty="0"/>
              <a:t>Click to edit Master title style</a:t>
            </a:r>
          </a:p>
        </p:txBody>
      </p:sp>
      <p:sp>
        <p:nvSpPr>
          <p:cNvPr id="3" name="Content Placeholder 2"/>
          <p:cNvSpPr>
            <a:spLocks noGrp="1"/>
          </p:cNvSpPr>
          <p:nvPr>
            <p:ph sz="half" idx="1"/>
          </p:nvPr>
        </p:nvSpPr>
        <p:spPr>
          <a:xfrm>
            <a:off x="457200" y="1600200"/>
            <a:ext cx="4038600" cy="4576614"/>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76614"/>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D56B0091-7EA0-7641-9EAA-EA0CD7D8150F}" type="slidenum">
              <a:rPr lang="en-US" smtClean="0"/>
              <a:t>‹#›</a:t>
            </a:fld>
            <a:endParaRPr lang="en-US"/>
          </a:p>
        </p:txBody>
      </p:sp>
      <p:pic>
        <p:nvPicPr>
          <p:cNvPr id="24" name="Picture 23" descr="Columbus Region Logo_CMYK.eps"/>
          <p:cNvPicPr>
            <a:picLocks noChangeAspect="1"/>
          </p:cNvPicPr>
          <p:nvPr userDrawn="1"/>
        </p:nvPicPr>
        <p:blipFill rotWithShape="1">
          <a:blip r:embed="rId2" cstate="print">
            <a:extLst>
              <a:ext uri="{28A0092B-C50C-407E-A947-70E740481C1C}">
                <a14:useLocalDpi xmlns:a14="http://schemas.microsoft.com/office/drawing/2010/main"/>
              </a:ext>
            </a:extLst>
          </a:blip>
          <a:srcRect l="76951" b="27591"/>
          <a:stretch/>
        </p:blipFill>
        <p:spPr>
          <a:xfrm>
            <a:off x="457200" y="6245187"/>
            <a:ext cx="520567" cy="476288"/>
          </a:xfrm>
          <a:prstGeom prst="rect">
            <a:avLst/>
          </a:prstGeom>
        </p:spPr>
      </p:pic>
    </p:spTree>
    <p:extLst>
      <p:ext uri="{BB962C8B-B14F-4D97-AF65-F5344CB8AC3E}">
        <p14:creationId xmlns:p14="http://schemas.microsoft.com/office/powerpoint/2010/main" val="945647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Rectangle 11"/>
          <p:cNvSpPr/>
          <p:nvPr userDrawn="1"/>
        </p:nvSpPr>
        <p:spPr>
          <a:xfrm>
            <a:off x="0" y="6176814"/>
            <a:ext cx="9144000" cy="68118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itle 1"/>
          <p:cNvSpPr>
            <a:spLocks noGrp="1"/>
          </p:cNvSpPr>
          <p:nvPr>
            <p:ph type="title"/>
          </p:nvPr>
        </p:nvSpPr>
        <p:spPr>
          <a:xfrm>
            <a:off x="457200" y="274638"/>
            <a:ext cx="8229600" cy="11430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D56B0091-7EA0-7641-9EAA-EA0CD7D8150F}" type="slidenum">
              <a:rPr lang="en-US" smtClean="0"/>
              <a:t>‹#›</a:t>
            </a:fld>
            <a:endParaRPr lang="en-US"/>
          </a:p>
        </p:txBody>
      </p:sp>
      <p:pic>
        <p:nvPicPr>
          <p:cNvPr id="19" name="Picture 18" descr="Columbus Region Logo_CMYK.eps"/>
          <p:cNvPicPr>
            <a:picLocks noChangeAspect="1"/>
          </p:cNvPicPr>
          <p:nvPr userDrawn="1"/>
        </p:nvPicPr>
        <p:blipFill rotWithShape="1">
          <a:blip r:embed="rId2" cstate="print">
            <a:extLst>
              <a:ext uri="{28A0092B-C50C-407E-A947-70E740481C1C}">
                <a14:useLocalDpi xmlns:a14="http://schemas.microsoft.com/office/drawing/2010/main"/>
              </a:ext>
            </a:extLst>
          </a:blip>
          <a:srcRect l="76951" b="27591"/>
          <a:stretch/>
        </p:blipFill>
        <p:spPr>
          <a:xfrm>
            <a:off x="457200" y="6245187"/>
            <a:ext cx="520567" cy="476288"/>
          </a:xfrm>
          <a:prstGeom prst="rect">
            <a:avLst/>
          </a:prstGeom>
        </p:spPr>
      </p:pic>
    </p:spTree>
    <p:extLst>
      <p:ext uri="{BB962C8B-B14F-4D97-AF65-F5344CB8AC3E}">
        <p14:creationId xmlns:p14="http://schemas.microsoft.com/office/powerpoint/2010/main" val="4221112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Columbus_CMYK_Black.png"/>
          <p:cNvPicPr>
            <a:picLocks noChangeAspect="1"/>
          </p:cNvPicPr>
          <p:nvPr userDrawn="1"/>
        </p:nvPicPr>
        <p:blipFill rotWithShape="1">
          <a:blip r:embed="rId2" cstate="print">
            <a:alphaModFix amt="13000"/>
            <a:extLst>
              <a:ext uri="{28A0092B-C50C-407E-A947-70E740481C1C}">
                <a14:useLocalDpi xmlns:a14="http://schemas.microsoft.com/office/drawing/2010/main"/>
              </a:ext>
            </a:extLst>
          </a:blip>
          <a:srcRect l="2595" r="5663" b="11842"/>
          <a:stretch/>
        </p:blipFill>
        <p:spPr>
          <a:xfrm>
            <a:off x="0" y="1"/>
            <a:ext cx="9144000" cy="6858000"/>
          </a:xfrm>
          <a:prstGeom prst="rect">
            <a:avLst/>
          </a:prstGeom>
        </p:spPr>
      </p:pic>
      <p:pic>
        <p:nvPicPr>
          <p:cNvPr id="14" name="Picture 13" descr="Columbus 2020_CMYK.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415401" y="457297"/>
            <a:ext cx="2257288" cy="947946"/>
          </a:xfrm>
          <a:prstGeom prst="rect">
            <a:avLst/>
          </a:prstGeom>
        </p:spPr>
      </p:pic>
      <p:sp>
        <p:nvSpPr>
          <p:cNvPr id="6" name="Title 1"/>
          <p:cNvSpPr txBox="1">
            <a:spLocks/>
          </p:cNvSpPr>
          <p:nvPr userDrawn="1"/>
        </p:nvSpPr>
        <p:spPr>
          <a:xfrm>
            <a:off x="343078" y="4356453"/>
            <a:ext cx="8215490" cy="984316"/>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000" b="1" kern="1200" cap="all" baseline="0">
                <a:solidFill>
                  <a:schemeClr val="tx1">
                    <a:lumMod val="75000"/>
                    <a:lumOff val="25000"/>
                  </a:schemeClr>
                </a:solidFill>
                <a:latin typeface="Arial"/>
                <a:ea typeface="+mj-ea"/>
                <a:cs typeface="Arial"/>
              </a:defRPr>
            </a:lvl1pPr>
          </a:lstStyle>
          <a:p>
            <a:r>
              <a:rPr lang="en-US" dirty="0">
                <a:solidFill>
                  <a:srgbClr val="FF0000"/>
                </a:solidFill>
              </a:rPr>
              <a:t>COLUMBUSREGION.COM</a:t>
            </a:r>
          </a:p>
        </p:txBody>
      </p:sp>
      <p:sp>
        <p:nvSpPr>
          <p:cNvPr id="7" name="Title 1"/>
          <p:cNvSpPr txBox="1">
            <a:spLocks/>
          </p:cNvSpPr>
          <p:nvPr userDrawn="1"/>
        </p:nvSpPr>
        <p:spPr>
          <a:xfrm>
            <a:off x="457199" y="1871265"/>
            <a:ext cx="8215490" cy="984316"/>
          </a:xfrm>
          <a:prstGeom prst="rect">
            <a:avLst/>
          </a:prstGeom>
        </p:spPr>
        <p:txBody>
          <a:bodyPr vert="horz" lIns="91440" tIns="45720" rIns="91440" bIns="45720" rtlCol="0" anchor="t">
            <a:noAutofit/>
          </a:bodyPr>
          <a:lstStyle>
            <a:lvl1pPr algn="ctr" defTabSz="457200" rtl="0" eaLnBrk="1" latinLnBrk="0" hangingPunct="1">
              <a:spcBef>
                <a:spcPct val="0"/>
              </a:spcBef>
              <a:buNone/>
              <a:defRPr sz="4000" b="1" kern="1200" cap="all" baseline="0">
                <a:solidFill>
                  <a:schemeClr val="tx1">
                    <a:lumMod val="75000"/>
                    <a:lumOff val="25000"/>
                  </a:schemeClr>
                </a:solidFill>
                <a:latin typeface="Arial"/>
                <a:ea typeface="+mj-ea"/>
                <a:cs typeface="Arial"/>
              </a:defRPr>
            </a:lvl1pPr>
          </a:lstStyle>
          <a:p>
            <a:r>
              <a:rPr lang="en-US" sz="7200" dirty="0">
                <a:solidFill>
                  <a:schemeClr val="tx1">
                    <a:lumMod val="75000"/>
                    <a:lumOff val="25000"/>
                  </a:schemeClr>
                </a:solidFill>
              </a:rPr>
              <a:t>THANK</a:t>
            </a:r>
            <a:r>
              <a:rPr lang="en-US" sz="7200" baseline="0" dirty="0">
                <a:solidFill>
                  <a:schemeClr val="tx1">
                    <a:lumMod val="75000"/>
                    <a:lumOff val="25000"/>
                  </a:schemeClr>
                </a:solidFill>
              </a:rPr>
              <a:t> YOU</a:t>
            </a:r>
            <a:endParaRPr lang="en-US" sz="7200" dirty="0">
              <a:solidFill>
                <a:schemeClr val="tx1">
                  <a:lumMod val="75000"/>
                  <a:lumOff val="25000"/>
                </a:schemeClr>
              </a:solidFill>
            </a:endParaRPr>
          </a:p>
        </p:txBody>
      </p:sp>
    </p:spTree>
    <p:extLst>
      <p:ext uri="{BB962C8B-B14F-4D97-AF65-F5344CB8AC3E}">
        <p14:creationId xmlns:p14="http://schemas.microsoft.com/office/powerpoint/2010/main" val="474816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D56B0091-7EA0-7641-9EAA-EA0CD7D8150F}" type="slidenum">
              <a:rPr lang="en-US" smtClean="0"/>
              <a:pPr/>
              <a:t>‹#›</a:t>
            </a:fld>
            <a:endParaRPr lang="en-US"/>
          </a:p>
        </p:txBody>
      </p:sp>
      <p:sp>
        <p:nvSpPr>
          <p:cNvPr id="11" name="Footer Placeholder 4"/>
          <p:cNvSpPr>
            <a:spLocks noGrp="1"/>
          </p:cNvSpPr>
          <p:nvPr>
            <p:ph type="ftr" sz="quarter" idx="3"/>
          </p:nvPr>
        </p:nvSpPr>
        <p:spPr>
          <a:xfrm>
            <a:off x="457200" y="6356350"/>
            <a:ext cx="2895600" cy="365125"/>
          </a:xfrm>
          <a:prstGeom prst="rect">
            <a:avLst/>
          </a:prstGeom>
        </p:spPr>
        <p:txBody>
          <a:bodyPr vert="horz" lIns="91440" tIns="45720" rIns="91440" bIns="45720" rtlCol="0" anchor="ctr"/>
          <a:lstStyle>
            <a:lvl1pPr algn="l">
              <a:defRPr sz="1200">
                <a:solidFill>
                  <a:schemeClr val="tx1">
                    <a:tint val="75000"/>
                  </a:schemeClr>
                </a:solidFill>
                <a:latin typeface="Arial"/>
                <a:cs typeface="Arial"/>
              </a:defRPr>
            </a:lvl1pPr>
          </a:lstStyle>
          <a:p>
            <a:endParaRPr lang="en-US" dirty="0"/>
          </a:p>
        </p:txBody>
      </p:sp>
    </p:spTree>
    <p:extLst>
      <p:ext uri="{BB962C8B-B14F-4D97-AF65-F5344CB8AC3E}">
        <p14:creationId xmlns:p14="http://schemas.microsoft.com/office/powerpoint/2010/main" val="287694075"/>
      </p:ext>
    </p:extLst>
  </p:cSld>
  <p:clrMap bg1="lt1" tx1="dk1" bg2="lt2" tx2="dk2" accent1="accent1" accent2="accent2" accent3="accent3" accent4="accent4" accent5="accent5" accent6="accent6" hlink="hlink" folHlink="folHlink"/>
  <p:sldLayoutIdLst>
    <p:sldLayoutId id="2147483677" r:id="rId1"/>
    <p:sldLayoutId id="2147483703" r:id="rId2"/>
    <p:sldLayoutId id="2147483696" r:id="rId3"/>
    <p:sldLayoutId id="2147483679" r:id="rId4"/>
    <p:sldLayoutId id="2147483681" r:id="rId5"/>
    <p:sldLayoutId id="2147483705" r:id="rId6"/>
    <p:sldLayoutId id="2147483706" r:id="rId7"/>
    <p:sldLayoutId id="2147483707" r:id="rId8"/>
  </p:sldLayoutIdLst>
  <p:txStyles>
    <p:titleStyle>
      <a:lvl1pPr algn="l" defTabSz="457200" rtl="0" eaLnBrk="1" latinLnBrk="0" hangingPunct="1">
        <a:spcBef>
          <a:spcPct val="0"/>
        </a:spcBef>
        <a:buNone/>
        <a:defRPr sz="4000" b="1" kern="1200" cap="all">
          <a:solidFill>
            <a:schemeClr val="tx1">
              <a:lumMod val="75000"/>
              <a:lumOff val="25000"/>
            </a:schemeClr>
          </a:solidFill>
          <a:latin typeface="Arial"/>
          <a:ea typeface="+mj-ea"/>
          <a:cs typeface="Arial"/>
        </a:defRPr>
      </a:lvl1pPr>
    </p:titleStyle>
    <p:bodyStyle>
      <a:lvl1pPr marL="342900" indent="-342900" algn="l" defTabSz="457200" rtl="0" eaLnBrk="1" latinLnBrk="0" hangingPunct="1">
        <a:spcBef>
          <a:spcPct val="20000"/>
        </a:spcBef>
        <a:buFont typeface="Wingdings" charset="2"/>
        <a:buChar char="§"/>
        <a:defRPr sz="16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16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16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16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16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D56B0091-7EA0-7641-9EAA-EA0CD7D8150F}" type="slidenum">
              <a:rPr lang="en-US" smtClean="0"/>
              <a:pPr/>
              <a:t>‹#›</a:t>
            </a:fld>
            <a:endParaRPr lang="en-US"/>
          </a:p>
        </p:txBody>
      </p:sp>
      <p:sp>
        <p:nvSpPr>
          <p:cNvPr id="11" name="Footer Placeholder 4"/>
          <p:cNvSpPr>
            <a:spLocks noGrp="1"/>
          </p:cNvSpPr>
          <p:nvPr>
            <p:ph type="ftr" sz="quarter" idx="3"/>
          </p:nvPr>
        </p:nvSpPr>
        <p:spPr>
          <a:xfrm>
            <a:off x="457200" y="6356350"/>
            <a:ext cx="2895600" cy="365125"/>
          </a:xfrm>
          <a:prstGeom prst="rect">
            <a:avLst/>
          </a:prstGeom>
        </p:spPr>
        <p:txBody>
          <a:bodyPr vert="horz" lIns="91440" tIns="45720" rIns="91440" bIns="45720" rtlCol="0" anchor="ctr"/>
          <a:lstStyle>
            <a:lvl1pPr algn="l">
              <a:defRPr sz="1200">
                <a:solidFill>
                  <a:schemeClr val="tx1">
                    <a:tint val="75000"/>
                  </a:schemeClr>
                </a:solidFill>
                <a:latin typeface="Arial"/>
                <a:cs typeface="Arial"/>
              </a:defRPr>
            </a:lvl1pPr>
          </a:lstStyle>
          <a:p>
            <a:endParaRPr lang="en-US" dirty="0"/>
          </a:p>
        </p:txBody>
      </p:sp>
    </p:spTree>
    <p:extLst>
      <p:ext uri="{BB962C8B-B14F-4D97-AF65-F5344CB8AC3E}">
        <p14:creationId xmlns:p14="http://schemas.microsoft.com/office/powerpoint/2010/main" val="3995324750"/>
      </p:ext>
    </p:extLst>
  </p:cSld>
  <p:clrMap bg1="lt1" tx1="dk1" bg2="lt2" tx2="dk2" accent1="accent1" accent2="accent2" accent3="accent3" accent4="accent4" accent5="accent5" accent6="accent6" hlink="hlink" folHlink="folHlink"/>
  <p:sldLayoutIdLst>
    <p:sldLayoutId id="2147483704" r:id="rId1"/>
    <p:sldLayoutId id="2147483693" r:id="rId2"/>
    <p:sldLayoutId id="2147483700" r:id="rId3"/>
    <p:sldLayoutId id="2147483701" r:id="rId4"/>
    <p:sldLayoutId id="2147483702" r:id="rId5"/>
    <p:sldLayoutId id="2147483699" r:id="rId6"/>
  </p:sldLayoutIdLst>
  <p:txStyles>
    <p:titleStyle>
      <a:lvl1pPr algn="l" defTabSz="457200" rtl="0" eaLnBrk="1" latinLnBrk="0" hangingPunct="1">
        <a:spcBef>
          <a:spcPct val="0"/>
        </a:spcBef>
        <a:buNone/>
        <a:defRPr sz="4000" b="1" kern="1200" cap="all">
          <a:solidFill>
            <a:schemeClr val="tx1">
              <a:lumMod val="75000"/>
              <a:lumOff val="25000"/>
            </a:schemeClr>
          </a:solidFill>
          <a:latin typeface="Arial"/>
          <a:ea typeface="+mj-ea"/>
          <a:cs typeface="Arial"/>
        </a:defRPr>
      </a:lvl1pPr>
    </p:titleStyle>
    <p:bodyStyle>
      <a:lvl1pPr marL="342900" indent="-342900" algn="l" defTabSz="457200" rtl="0" eaLnBrk="1" latinLnBrk="0" hangingPunct="1">
        <a:spcBef>
          <a:spcPct val="20000"/>
        </a:spcBef>
        <a:buFont typeface="Wingdings" charset="2"/>
        <a:buChar char="§"/>
        <a:defRPr sz="16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16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16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16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16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8.xml"/><Relationship Id="rId4" Type="http://schemas.openxmlformats.org/officeDocument/2006/relationships/chart" Target="../charts/char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image" Target="../media/image13.jpg"/><Relationship Id="rId1" Type="http://schemas.openxmlformats.org/officeDocument/2006/relationships/slideLayout" Target="../slideLayouts/slideLayout8.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15.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2078769"/>
            <a:ext cx="8379503" cy="1470025"/>
          </a:xfrm>
        </p:spPr>
        <p:txBody>
          <a:bodyPr>
            <a:normAutofit fontScale="90000"/>
          </a:bodyPr>
          <a:lstStyle/>
          <a:p>
            <a:r>
              <a:rPr lang="en-US" dirty="0"/>
              <a:t>How Economic Development Clients view Our Talent Base</a:t>
            </a:r>
            <a:br>
              <a:rPr lang="en-US" dirty="0"/>
            </a:br>
            <a:br>
              <a:rPr lang="en-US" dirty="0"/>
            </a:br>
            <a:r>
              <a:rPr lang="en-US" sz="3100" b="0" dirty="0"/>
              <a:t>Jung Kim, Columbus 2020</a:t>
            </a:r>
            <a:br>
              <a:rPr lang="en-US" sz="3100" b="0" dirty="0"/>
            </a:br>
            <a:r>
              <a:rPr lang="en-US" sz="2200" b="0" dirty="0"/>
              <a:t>SuccessBound Central Region Conference</a:t>
            </a:r>
            <a:br>
              <a:rPr lang="en-US" sz="2200" b="0" dirty="0"/>
            </a:br>
            <a:r>
              <a:rPr lang="en-US" sz="2200" b="0" dirty="0"/>
              <a:t>February 21, 2019</a:t>
            </a:r>
            <a:endParaRPr lang="en-US" b="0" dirty="0"/>
          </a:p>
        </p:txBody>
      </p:sp>
    </p:spTree>
    <p:extLst>
      <p:ext uri="{BB962C8B-B14F-4D97-AF65-F5344CB8AC3E}">
        <p14:creationId xmlns:p14="http://schemas.microsoft.com/office/powerpoint/2010/main" val="188518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441755"/>
            <a:ext cx="3575223" cy="332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About Columbus 2020</a:t>
            </a:r>
          </a:p>
        </p:txBody>
      </p:sp>
      <p:sp>
        <p:nvSpPr>
          <p:cNvPr id="4" name="TextBox 20"/>
          <p:cNvSpPr txBox="1">
            <a:spLocks noChangeArrowheads="1"/>
          </p:cNvSpPr>
          <p:nvPr/>
        </p:nvSpPr>
        <p:spPr bwMode="auto">
          <a:xfrm>
            <a:off x="4238046" y="1431707"/>
            <a:ext cx="44964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2000" dirty="0">
                <a:latin typeface="Arial" charset="0"/>
                <a:cs typeface="Arial" charset="0"/>
              </a:rPr>
              <a:t>Economic development organization for the 11-county Columbus Region</a:t>
            </a:r>
          </a:p>
        </p:txBody>
      </p:sp>
      <p:sp>
        <p:nvSpPr>
          <p:cNvPr id="5" name="TextBox 4"/>
          <p:cNvSpPr txBox="1">
            <a:spLocks noChangeArrowheads="1"/>
          </p:cNvSpPr>
          <p:nvPr/>
        </p:nvSpPr>
        <p:spPr bwMode="auto">
          <a:xfrm>
            <a:off x="4245996" y="3197237"/>
            <a:ext cx="455212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2000" dirty="0">
                <a:latin typeface="Arial" charset="0"/>
                <a:cs typeface="Arial" charset="0"/>
              </a:rPr>
              <a:t>Launched in 2010 to strengthen and diversify economic base:</a:t>
            </a:r>
          </a:p>
          <a:p>
            <a:pPr marL="341313" indent="-231775" eaLnBrk="1" hangingPunct="1">
              <a:buFont typeface="Wingdings" charset="0"/>
              <a:buChar char="§"/>
            </a:pPr>
            <a:r>
              <a:rPr lang="en-GB" sz="2000" dirty="0">
                <a:latin typeface="Arial" charset="0"/>
                <a:cs typeface="Arial" charset="0"/>
              </a:rPr>
              <a:t>Build existing assets</a:t>
            </a:r>
          </a:p>
          <a:p>
            <a:pPr marL="341313" indent="-231775" eaLnBrk="1" hangingPunct="1">
              <a:buFont typeface="Wingdings" charset="0"/>
              <a:buChar char="§"/>
            </a:pPr>
            <a:r>
              <a:rPr lang="en-GB" sz="2000" dirty="0">
                <a:latin typeface="Arial" charset="0"/>
                <a:cs typeface="Arial" charset="0"/>
              </a:rPr>
              <a:t>Attract new investment</a:t>
            </a:r>
          </a:p>
          <a:p>
            <a:pPr marL="341313" indent="-231775" eaLnBrk="1" hangingPunct="1">
              <a:buFont typeface="Wingdings" charset="0"/>
              <a:buChar char="§"/>
            </a:pPr>
            <a:r>
              <a:rPr lang="en-GB" sz="2000" dirty="0">
                <a:latin typeface="Arial" charset="0"/>
                <a:cs typeface="Arial" charset="0"/>
              </a:rPr>
              <a:t>Create new business opportunities</a:t>
            </a:r>
          </a:p>
          <a:p>
            <a:pPr marL="341313" indent="-231775" eaLnBrk="1" hangingPunct="1">
              <a:buFont typeface="Wingdings" charset="0"/>
              <a:buChar char="§"/>
            </a:pPr>
            <a:r>
              <a:rPr lang="en-GB" sz="2000" dirty="0">
                <a:latin typeface="Arial" charset="0"/>
                <a:cs typeface="Arial" charset="0"/>
              </a:rPr>
              <a:t>Continually improve Region as a business location</a:t>
            </a:r>
          </a:p>
        </p:txBody>
      </p:sp>
      <p:pic>
        <p:nvPicPr>
          <p:cNvPr id="7" name="Picture 6"/>
          <p:cNvPicPr>
            <a:picLocks noChangeAspect="1"/>
          </p:cNvPicPr>
          <p:nvPr/>
        </p:nvPicPr>
        <p:blipFill>
          <a:blip r:embed="rId3"/>
          <a:stretch>
            <a:fillRect/>
          </a:stretch>
        </p:blipFill>
        <p:spPr>
          <a:xfrm>
            <a:off x="2862470" y="4903740"/>
            <a:ext cx="1117158" cy="803570"/>
          </a:xfrm>
          <a:prstGeom prst="rect">
            <a:avLst/>
          </a:prstGeom>
        </p:spPr>
      </p:pic>
      <p:sp>
        <p:nvSpPr>
          <p:cNvPr id="8" name="Rectangle 7"/>
          <p:cNvSpPr/>
          <p:nvPr/>
        </p:nvSpPr>
        <p:spPr>
          <a:xfrm>
            <a:off x="4245996" y="2287212"/>
            <a:ext cx="4488511" cy="707886"/>
          </a:xfrm>
          <a:prstGeom prst="rect">
            <a:avLst/>
          </a:prstGeom>
        </p:spPr>
        <p:txBody>
          <a:bodyPr wrap="square">
            <a:spAutoFit/>
          </a:bodyPr>
          <a:lstStyle/>
          <a:p>
            <a:r>
              <a:rPr lang="en-GB" sz="2000" dirty="0">
                <a:latin typeface="Arial" charset="0"/>
                <a:cs typeface="Arial" charset="0"/>
              </a:rPr>
              <a:t>Network of public and private sector partners</a:t>
            </a:r>
          </a:p>
        </p:txBody>
      </p:sp>
    </p:spTree>
    <p:extLst>
      <p:ext uri="{BB962C8B-B14F-4D97-AF65-F5344CB8AC3E}">
        <p14:creationId xmlns:p14="http://schemas.microsoft.com/office/powerpoint/2010/main" val="219798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2018 results</a:t>
            </a:r>
          </a:p>
        </p:txBody>
      </p:sp>
      <p:pic>
        <p:nvPicPr>
          <p:cNvPr id="18" name="Picture 17" descr="159.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89056" y="1696701"/>
            <a:ext cx="2760367" cy="3708043"/>
          </a:xfrm>
          <a:prstGeom prst="rect">
            <a:avLst/>
          </a:prstGeom>
        </p:spPr>
      </p:pic>
      <p:pic>
        <p:nvPicPr>
          <p:cNvPr id="19" name="Picture 18" descr="_DSC2556.jpg"/>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118585" y="1701490"/>
            <a:ext cx="2753406" cy="3708710"/>
          </a:xfrm>
          <a:prstGeom prst="rect">
            <a:avLst/>
          </a:prstGeom>
        </p:spPr>
      </p:pic>
      <p:pic>
        <p:nvPicPr>
          <p:cNvPr id="20" name="Picture 19" descr="Picture4.jpg"/>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3203221" y="1693210"/>
            <a:ext cx="2761488" cy="3706659"/>
          </a:xfrm>
          <a:prstGeom prst="rect">
            <a:avLst/>
          </a:prstGeom>
        </p:spPr>
      </p:pic>
      <p:sp>
        <p:nvSpPr>
          <p:cNvPr id="21" name="Rectangle 20"/>
          <p:cNvSpPr/>
          <p:nvPr/>
        </p:nvSpPr>
        <p:spPr>
          <a:xfrm>
            <a:off x="292887" y="1697323"/>
            <a:ext cx="2755113" cy="3707509"/>
          </a:xfrm>
          <a:prstGeom prst="rect">
            <a:avLst/>
          </a:prstGeom>
          <a:solidFill>
            <a:schemeClr val="bg1">
              <a:lumMod val="85000"/>
              <a:alpha val="49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
          <p:cNvSpPr txBox="1">
            <a:spLocks noChangeArrowheads="1"/>
          </p:cNvSpPr>
          <p:nvPr/>
        </p:nvSpPr>
        <p:spPr bwMode="auto">
          <a:xfrm>
            <a:off x="304800" y="3215045"/>
            <a:ext cx="2743200" cy="1200329"/>
          </a:xfrm>
          <a:prstGeom prst="rect">
            <a:avLst/>
          </a:prstGeom>
          <a:noFill/>
          <a:ln>
            <a:noFill/>
          </a:ln>
          <a:effectLst>
            <a:outerShdw blurRad="50800" dist="12700" dir="2700000" algn="tl"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3200" b="1" dirty="0">
                <a:solidFill>
                  <a:srgbClr val="FFFFFF"/>
                </a:solidFill>
                <a:effectLst>
                  <a:outerShdw blurRad="50800" dist="38100" dir="2700000" algn="tl" rotWithShape="0">
                    <a:schemeClr val="bg1">
                      <a:alpha val="40000"/>
                    </a:schemeClr>
                  </a:outerShdw>
                </a:effectLst>
                <a:latin typeface="Arial"/>
                <a:cs typeface="Arial"/>
              </a:rPr>
              <a:t>58</a:t>
            </a:r>
            <a:endParaRPr lang="en-US" sz="2800" b="1" dirty="0">
              <a:solidFill>
                <a:srgbClr val="FFFFFF"/>
              </a:solidFill>
              <a:effectLst>
                <a:outerShdw blurRad="50800" dist="38100" dir="2700000" algn="tl" rotWithShape="0">
                  <a:schemeClr val="bg1">
                    <a:alpha val="40000"/>
                  </a:schemeClr>
                </a:outerShdw>
              </a:effectLst>
              <a:latin typeface="Arial"/>
              <a:cs typeface="Arial"/>
            </a:endParaRPr>
          </a:p>
          <a:p>
            <a:pPr algn="ctr" eaLnBrk="1" hangingPunct="1"/>
            <a:r>
              <a:rPr lang="en-US" sz="2000" b="1" dirty="0">
                <a:solidFill>
                  <a:srgbClr val="FFFFFF"/>
                </a:solidFill>
                <a:effectLst>
                  <a:outerShdw blurRad="50800" dist="38100" dir="2700000" algn="tl" rotWithShape="0">
                    <a:schemeClr val="bg1">
                      <a:alpha val="40000"/>
                    </a:schemeClr>
                  </a:outerShdw>
                </a:effectLst>
                <a:latin typeface="Arial"/>
                <a:cs typeface="Arial"/>
              </a:rPr>
              <a:t>company announcements</a:t>
            </a:r>
          </a:p>
        </p:txBody>
      </p:sp>
      <p:sp>
        <p:nvSpPr>
          <p:cNvPr id="23" name="Rectangle 22"/>
          <p:cNvSpPr/>
          <p:nvPr/>
        </p:nvSpPr>
        <p:spPr>
          <a:xfrm>
            <a:off x="3204135" y="1688106"/>
            <a:ext cx="2761488" cy="3712464"/>
          </a:xfrm>
          <a:prstGeom prst="rect">
            <a:avLst/>
          </a:prstGeom>
          <a:solidFill>
            <a:schemeClr val="bg1">
              <a:lumMod val="85000"/>
              <a:alpha val="49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
          <p:cNvSpPr txBox="1">
            <a:spLocks noChangeArrowheads="1"/>
          </p:cNvSpPr>
          <p:nvPr/>
        </p:nvSpPr>
        <p:spPr bwMode="auto">
          <a:xfrm>
            <a:off x="3200400" y="3230450"/>
            <a:ext cx="2743200" cy="892552"/>
          </a:xfrm>
          <a:prstGeom prst="rect">
            <a:avLst/>
          </a:prstGeom>
          <a:noFill/>
          <a:ln>
            <a:noFill/>
          </a:ln>
          <a:effectLst>
            <a:outerShdw blurRad="50800" dist="12700" dir="2700000" algn="tl"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3200" b="1" dirty="0">
                <a:solidFill>
                  <a:srgbClr val="FFFFFF"/>
                </a:solidFill>
                <a:effectLst>
                  <a:outerShdw blurRad="50800" dist="38100" dir="2700000" algn="tl" rotWithShape="0">
                    <a:schemeClr val="bg1">
                      <a:alpha val="40000"/>
                    </a:schemeClr>
                  </a:outerShdw>
                </a:effectLst>
                <a:latin typeface="Arial"/>
                <a:cs typeface="Arial"/>
              </a:rPr>
              <a:t>7,887</a:t>
            </a:r>
          </a:p>
          <a:p>
            <a:pPr algn="ctr" eaLnBrk="1" hangingPunct="1"/>
            <a:r>
              <a:rPr lang="en-US" sz="2000" b="1" dirty="0">
                <a:solidFill>
                  <a:srgbClr val="FFFFFF"/>
                </a:solidFill>
                <a:effectLst>
                  <a:outerShdw blurRad="50800" dist="38100" dir="2700000" algn="tl" rotWithShape="0">
                    <a:schemeClr val="bg1">
                      <a:alpha val="40000"/>
                    </a:schemeClr>
                  </a:outerShdw>
                </a:effectLst>
                <a:latin typeface="Arial"/>
                <a:cs typeface="Arial"/>
              </a:rPr>
              <a:t>new jobs committed</a:t>
            </a:r>
          </a:p>
        </p:txBody>
      </p:sp>
      <p:sp>
        <p:nvSpPr>
          <p:cNvPr id="25" name="Rectangle 24"/>
          <p:cNvSpPr/>
          <p:nvPr/>
        </p:nvSpPr>
        <p:spPr>
          <a:xfrm>
            <a:off x="6117344" y="1699018"/>
            <a:ext cx="2755113" cy="3707509"/>
          </a:xfrm>
          <a:prstGeom prst="rect">
            <a:avLst/>
          </a:prstGeom>
          <a:solidFill>
            <a:schemeClr val="bg1">
              <a:lumMod val="85000"/>
              <a:alpha val="51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
          <p:cNvSpPr txBox="1">
            <a:spLocks noChangeArrowheads="1"/>
          </p:cNvSpPr>
          <p:nvPr/>
        </p:nvSpPr>
        <p:spPr bwMode="auto">
          <a:xfrm>
            <a:off x="6095999" y="3237481"/>
            <a:ext cx="2860623" cy="892552"/>
          </a:xfrm>
          <a:prstGeom prst="rect">
            <a:avLst/>
          </a:prstGeom>
          <a:noFill/>
          <a:ln>
            <a:noFill/>
          </a:ln>
          <a:effectLst>
            <a:outerShdw blurRad="50800" dist="12700" dir="2700000" algn="tl"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3200" b="1" dirty="0">
                <a:solidFill>
                  <a:srgbClr val="FFFFFF"/>
                </a:solidFill>
                <a:effectLst>
                  <a:outerShdw blurRad="50800" dist="38100" dir="2700000" algn="tl" rotWithShape="0">
                    <a:schemeClr val="bg1">
                      <a:alpha val="40000"/>
                    </a:schemeClr>
                  </a:outerShdw>
                </a:effectLst>
                <a:latin typeface="Arial"/>
                <a:cs typeface="Arial"/>
              </a:rPr>
              <a:t>$1.53 billion</a:t>
            </a:r>
          </a:p>
          <a:p>
            <a:pPr algn="ctr" eaLnBrk="1" hangingPunct="1"/>
            <a:r>
              <a:rPr lang="en-US" sz="2000" b="1" dirty="0">
                <a:solidFill>
                  <a:srgbClr val="FFFFFF"/>
                </a:solidFill>
                <a:effectLst>
                  <a:outerShdw blurRad="50800" dist="38100" dir="2700000" algn="tl" rotWithShape="0">
                    <a:schemeClr val="bg1">
                      <a:alpha val="40000"/>
                    </a:schemeClr>
                  </a:outerShdw>
                </a:effectLst>
                <a:latin typeface="Arial"/>
                <a:cs typeface="Arial"/>
              </a:rPr>
              <a:t>invested</a:t>
            </a:r>
          </a:p>
        </p:txBody>
      </p:sp>
    </p:spTree>
    <p:extLst>
      <p:ext uri="{BB962C8B-B14F-4D97-AF65-F5344CB8AC3E}">
        <p14:creationId xmlns:p14="http://schemas.microsoft.com/office/powerpoint/2010/main" val="139710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F886EDC6-6FC2-4178-9196-8B486555F749}"/>
              </a:ext>
            </a:extLst>
          </p:cNvPr>
          <p:cNvGraphicFramePr>
            <a:graphicFrameLocks/>
          </p:cNvGraphicFramePr>
          <p:nvPr>
            <p:extLst>
              <p:ext uri="{D42A27DB-BD31-4B8C-83A1-F6EECF244321}">
                <p14:modId xmlns:p14="http://schemas.microsoft.com/office/powerpoint/2010/main" val="890413129"/>
              </p:ext>
            </p:extLst>
          </p:nvPr>
        </p:nvGraphicFramePr>
        <p:xfrm>
          <a:off x="566739" y="1543530"/>
          <a:ext cx="7315200" cy="4339528"/>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p:cNvSpPr>
            <a:spLocks noGrp="1"/>
          </p:cNvSpPr>
          <p:nvPr>
            <p:ph type="title"/>
          </p:nvPr>
        </p:nvSpPr>
        <p:spPr>
          <a:xfrm>
            <a:off x="457200" y="274638"/>
            <a:ext cx="8229600" cy="1143000"/>
          </a:xfrm>
        </p:spPr>
        <p:txBody>
          <a:bodyPr/>
          <a:lstStyle/>
          <a:p>
            <a:r>
              <a:rPr lang="en-US" dirty="0"/>
              <a:t>record job growth</a:t>
            </a:r>
          </a:p>
        </p:txBody>
      </p:sp>
      <p:sp>
        <p:nvSpPr>
          <p:cNvPr id="13" name="TextBox 12"/>
          <p:cNvSpPr txBox="1">
            <a:spLocks noChangeArrowheads="1"/>
          </p:cNvSpPr>
          <p:nvPr/>
        </p:nvSpPr>
        <p:spPr bwMode="auto">
          <a:xfrm>
            <a:off x="307975" y="1175230"/>
            <a:ext cx="8531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b="1" dirty="0">
                <a:solidFill>
                  <a:srgbClr val="FF0000"/>
                </a:solidFill>
                <a:latin typeface="Arial" charset="0"/>
                <a:cs typeface="Arial" charset="0"/>
              </a:rPr>
              <a:t>Columbus Region employment change </a:t>
            </a:r>
            <a:r>
              <a:rPr lang="en-US" dirty="0">
                <a:solidFill>
                  <a:srgbClr val="FF0000"/>
                </a:solidFill>
                <a:latin typeface="Arial" charset="0"/>
                <a:cs typeface="Arial" charset="0"/>
              </a:rPr>
              <a:t>(indexed to 100 at start of each decade)</a:t>
            </a:r>
          </a:p>
        </p:txBody>
      </p:sp>
      <p:sp>
        <p:nvSpPr>
          <p:cNvPr id="17" name="TextBox 16"/>
          <p:cNvSpPr txBox="1"/>
          <p:nvPr/>
        </p:nvSpPr>
        <p:spPr>
          <a:xfrm>
            <a:off x="423957" y="5864008"/>
            <a:ext cx="4741203" cy="230832"/>
          </a:xfrm>
          <a:prstGeom prst="rect">
            <a:avLst/>
          </a:prstGeom>
          <a:noFill/>
        </p:spPr>
        <p:txBody>
          <a:bodyPr wrap="square" rtlCol="0">
            <a:spAutoFit/>
          </a:bodyPr>
          <a:lstStyle/>
          <a:p>
            <a:r>
              <a:rPr lang="en-US" sz="900" i="1" dirty="0">
                <a:solidFill>
                  <a:schemeClr val="tx1">
                    <a:lumMod val="75000"/>
                    <a:lumOff val="25000"/>
                  </a:schemeClr>
                </a:solidFill>
                <a:latin typeface="Arial"/>
                <a:cs typeface="Arial"/>
              </a:rPr>
              <a:t>Source: U.S. Bureau of Labor Statistics, seasonally adjusted by Columbus 2020</a:t>
            </a:r>
          </a:p>
        </p:txBody>
      </p:sp>
      <p:sp>
        <p:nvSpPr>
          <p:cNvPr id="18" name="TextBox 17">
            <a:extLst>
              <a:ext uri="{FF2B5EF4-FFF2-40B4-BE49-F238E27FC236}">
                <a16:creationId xmlns:a16="http://schemas.microsoft.com/office/drawing/2014/main" id="{0D17B628-8EC5-4621-8A51-7D080EB2050E}"/>
              </a:ext>
            </a:extLst>
          </p:cNvPr>
          <p:cNvSpPr txBox="1">
            <a:spLocks noChangeArrowheads="1"/>
          </p:cNvSpPr>
          <p:nvPr/>
        </p:nvSpPr>
        <p:spPr bwMode="auto">
          <a:xfrm>
            <a:off x="6953251" y="2893558"/>
            <a:ext cx="139700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300" b="1" dirty="0">
                <a:solidFill>
                  <a:srgbClr val="FF0000"/>
                </a:solidFill>
                <a:latin typeface="Arial" charset="0"/>
                <a:cs typeface="Arial" charset="0"/>
              </a:rPr>
              <a:t>2010 – present</a:t>
            </a:r>
            <a:endParaRPr lang="en-US" sz="1300" dirty="0">
              <a:solidFill>
                <a:srgbClr val="FF0000"/>
              </a:solidFill>
              <a:latin typeface="Arial" charset="0"/>
              <a:cs typeface="Arial" charset="0"/>
            </a:endParaRPr>
          </a:p>
        </p:txBody>
      </p:sp>
      <p:sp>
        <p:nvSpPr>
          <p:cNvPr id="19" name="TextBox 18">
            <a:extLst>
              <a:ext uri="{FF2B5EF4-FFF2-40B4-BE49-F238E27FC236}">
                <a16:creationId xmlns:a16="http://schemas.microsoft.com/office/drawing/2014/main" id="{5E99A948-3442-4A55-A6AF-DAFCF3D07083}"/>
              </a:ext>
            </a:extLst>
          </p:cNvPr>
          <p:cNvSpPr txBox="1">
            <a:spLocks noChangeArrowheads="1"/>
          </p:cNvSpPr>
          <p:nvPr/>
        </p:nvSpPr>
        <p:spPr bwMode="auto">
          <a:xfrm>
            <a:off x="7661276" y="2264726"/>
            <a:ext cx="1187449"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300" b="1" dirty="0">
                <a:solidFill>
                  <a:schemeClr val="bg1">
                    <a:lumMod val="65000"/>
                  </a:schemeClr>
                </a:solidFill>
                <a:latin typeface="Arial" charset="0"/>
                <a:cs typeface="Arial" charset="0"/>
              </a:rPr>
              <a:t>1990 – 1999</a:t>
            </a:r>
            <a:endParaRPr lang="en-US" sz="1300" dirty="0">
              <a:solidFill>
                <a:schemeClr val="bg1">
                  <a:lumMod val="65000"/>
                </a:schemeClr>
              </a:solidFill>
              <a:latin typeface="Arial" charset="0"/>
              <a:cs typeface="Arial" charset="0"/>
            </a:endParaRPr>
          </a:p>
        </p:txBody>
      </p:sp>
      <p:sp>
        <p:nvSpPr>
          <p:cNvPr id="16" name="TextBox 15">
            <a:extLst>
              <a:ext uri="{FF2B5EF4-FFF2-40B4-BE49-F238E27FC236}">
                <a16:creationId xmlns:a16="http://schemas.microsoft.com/office/drawing/2014/main" id="{7F1EFDF2-505A-4FCD-92A3-34D25640E51F}"/>
              </a:ext>
            </a:extLst>
          </p:cNvPr>
          <p:cNvSpPr txBox="1">
            <a:spLocks noChangeArrowheads="1"/>
          </p:cNvSpPr>
          <p:nvPr/>
        </p:nvSpPr>
        <p:spPr bwMode="auto">
          <a:xfrm>
            <a:off x="7651751" y="4535974"/>
            <a:ext cx="1187449"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300" b="1" dirty="0">
                <a:latin typeface="Arial" charset="0"/>
                <a:cs typeface="Arial" charset="0"/>
              </a:rPr>
              <a:t>2000 - 2009</a:t>
            </a:r>
            <a:endParaRPr lang="en-US" sz="1300" dirty="0">
              <a:latin typeface="Arial" charset="0"/>
              <a:cs typeface="Arial" charset="0"/>
            </a:endParaRPr>
          </a:p>
        </p:txBody>
      </p:sp>
    </p:spTree>
    <p:extLst>
      <p:ext uri="{BB962C8B-B14F-4D97-AF65-F5344CB8AC3E}">
        <p14:creationId xmlns:p14="http://schemas.microsoft.com/office/powerpoint/2010/main" val="101824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Fastest job growth in the Midwest</a:t>
            </a:r>
          </a:p>
        </p:txBody>
      </p:sp>
      <p:sp>
        <p:nvSpPr>
          <p:cNvPr id="17" name="TextBox 16"/>
          <p:cNvSpPr txBox="1"/>
          <p:nvPr/>
        </p:nvSpPr>
        <p:spPr>
          <a:xfrm>
            <a:off x="466725" y="5923584"/>
            <a:ext cx="7753350" cy="230832"/>
          </a:xfrm>
          <a:prstGeom prst="rect">
            <a:avLst/>
          </a:prstGeom>
          <a:noFill/>
        </p:spPr>
        <p:txBody>
          <a:bodyPr wrap="square" rtlCol="0">
            <a:spAutoFit/>
          </a:bodyPr>
          <a:lstStyle/>
          <a:p>
            <a:r>
              <a:rPr lang="en-US" sz="900" i="1" dirty="0">
                <a:solidFill>
                  <a:srgbClr val="404040"/>
                </a:solidFill>
                <a:latin typeface="Arial"/>
                <a:cs typeface="Arial"/>
              </a:rPr>
              <a:t>Source: U.S. Bureau of Labor Statistics, State and Area Employment, not seasonally adjusted, annual averages</a:t>
            </a:r>
          </a:p>
        </p:txBody>
      </p:sp>
      <p:sp>
        <p:nvSpPr>
          <p:cNvPr id="28" name="TextBox 27"/>
          <p:cNvSpPr txBox="1"/>
          <p:nvPr/>
        </p:nvSpPr>
        <p:spPr>
          <a:xfrm>
            <a:off x="473176" y="1608852"/>
            <a:ext cx="8531224" cy="369332"/>
          </a:xfrm>
          <a:prstGeom prst="rect">
            <a:avLst/>
          </a:prstGeom>
          <a:noFill/>
        </p:spPr>
        <p:txBody>
          <a:bodyPr wrap="square" rtlCol="0">
            <a:spAutoFit/>
          </a:bodyPr>
          <a:lstStyle/>
          <a:p>
            <a:r>
              <a:rPr lang="en-US" b="1" dirty="0">
                <a:solidFill>
                  <a:srgbClr val="FF0000"/>
                </a:solidFill>
                <a:latin typeface="Arial" panose="020B0604020202020204" pitchFamily="34" charset="0"/>
                <a:cs typeface="Arial" panose="020B0604020202020204" pitchFamily="34" charset="0"/>
              </a:rPr>
              <a:t>Private sector job growth from 2010 to 2017, top 10 major Midwest metros </a:t>
            </a:r>
            <a:endParaRPr lang="en-US" dirty="0">
              <a:solidFill>
                <a:srgbClr val="FF0000"/>
              </a:solidFill>
              <a:latin typeface="Arial" panose="020B0604020202020204" pitchFamily="34" charset="0"/>
              <a:cs typeface="Arial" panose="020B0604020202020204" pitchFamily="34" charset="0"/>
            </a:endParaRPr>
          </a:p>
        </p:txBody>
      </p:sp>
      <p:graphicFrame>
        <p:nvGraphicFramePr>
          <p:cNvPr id="29" name="Chart 28"/>
          <p:cNvGraphicFramePr>
            <a:graphicFrameLocks/>
          </p:cNvGraphicFramePr>
          <p:nvPr>
            <p:extLst>
              <p:ext uri="{D42A27DB-BD31-4B8C-83A1-F6EECF244321}">
                <p14:modId xmlns:p14="http://schemas.microsoft.com/office/powerpoint/2010/main" val="1724981315"/>
              </p:ext>
            </p:extLst>
          </p:nvPr>
        </p:nvGraphicFramePr>
        <p:xfrm>
          <a:off x="473176" y="1978184"/>
          <a:ext cx="7227787" cy="3945399"/>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p:cNvSpPr txBox="1"/>
          <p:nvPr/>
        </p:nvSpPr>
        <p:spPr>
          <a:xfrm>
            <a:off x="868995" y="2157071"/>
            <a:ext cx="1062360" cy="307777"/>
          </a:xfrm>
          <a:prstGeom prst="rect">
            <a:avLst/>
          </a:prstGeom>
          <a:solidFill>
            <a:schemeClr val="bg1"/>
          </a:solidFill>
        </p:spPr>
        <p:txBody>
          <a:bodyPr wrap="none" rtlCol="0">
            <a:spAutoFit/>
          </a:bodyPr>
          <a:lstStyle/>
          <a:p>
            <a:pPr algn="r"/>
            <a:r>
              <a:rPr lang="en-US" sz="1400" b="1" dirty="0">
                <a:solidFill>
                  <a:srgbClr val="FF0000"/>
                </a:solidFill>
                <a:latin typeface="Arial"/>
                <a:cs typeface="Arial"/>
              </a:rPr>
              <a:t>Columbus</a:t>
            </a:r>
          </a:p>
        </p:txBody>
      </p:sp>
    </p:spTree>
    <p:extLst>
      <p:ext uri="{BB962C8B-B14F-4D97-AF65-F5344CB8AC3E}">
        <p14:creationId xmlns:p14="http://schemas.microsoft.com/office/powerpoint/2010/main" val="195159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15EAD5B8-0264-485F-9E18-3C2B31E95C56}"/>
              </a:ext>
            </a:extLst>
          </p:cNvPr>
          <p:cNvGraphicFramePr>
            <a:graphicFrameLocks/>
          </p:cNvGraphicFramePr>
          <p:nvPr>
            <p:extLst>
              <p:ext uri="{D42A27DB-BD31-4B8C-83A1-F6EECF244321}">
                <p14:modId xmlns:p14="http://schemas.microsoft.com/office/powerpoint/2010/main" val="3610560827"/>
              </p:ext>
            </p:extLst>
          </p:nvPr>
        </p:nvGraphicFramePr>
        <p:xfrm>
          <a:off x="852487" y="2000289"/>
          <a:ext cx="7196138" cy="381948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a:t>Fastest population growth in the Midwest</a:t>
            </a:r>
          </a:p>
        </p:txBody>
      </p:sp>
      <p:sp>
        <p:nvSpPr>
          <p:cNvPr id="17" name="TextBox 16"/>
          <p:cNvSpPr txBox="1"/>
          <p:nvPr/>
        </p:nvSpPr>
        <p:spPr>
          <a:xfrm>
            <a:off x="476791" y="5916691"/>
            <a:ext cx="4741203" cy="230832"/>
          </a:xfrm>
          <a:prstGeom prst="rect">
            <a:avLst/>
          </a:prstGeom>
          <a:noFill/>
        </p:spPr>
        <p:txBody>
          <a:bodyPr wrap="square" rtlCol="0">
            <a:spAutoFit/>
          </a:bodyPr>
          <a:lstStyle/>
          <a:p>
            <a:r>
              <a:rPr lang="en-US" sz="900" i="1" dirty="0">
                <a:solidFill>
                  <a:schemeClr val="tx1">
                    <a:lumMod val="75000"/>
                    <a:lumOff val="25000"/>
                  </a:schemeClr>
                </a:solidFill>
                <a:latin typeface="Arial"/>
                <a:cs typeface="Arial"/>
              </a:rPr>
              <a:t>Source: U.S. Census Bureau, Population Estimates, 2017</a:t>
            </a:r>
          </a:p>
        </p:txBody>
      </p:sp>
      <p:sp>
        <p:nvSpPr>
          <p:cNvPr id="18" name="TextBox 17"/>
          <p:cNvSpPr txBox="1"/>
          <p:nvPr/>
        </p:nvSpPr>
        <p:spPr>
          <a:xfrm>
            <a:off x="473176" y="1608852"/>
            <a:ext cx="8531224" cy="369332"/>
          </a:xfrm>
          <a:prstGeom prst="rect">
            <a:avLst/>
          </a:prstGeom>
          <a:noFill/>
        </p:spPr>
        <p:txBody>
          <a:bodyPr wrap="square" rtlCol="0">
            <a:spAutoFit/>
          </a:bodyPr>
          <a:lstStyle/>
          <a:p>
            <a:r>
              <a:rPr lang="en-US" b="1" dirty="0">
                <a:solidFill>
                  <a:srgbClr val="FF0000"/>
                </a:solidFill>
                <a:latin typeface="Arial" panose="020B0604020202020204" pitchFamily="34" charset="0"/>
                <a:cs typeface="Arial" panose="020B0604020202020204" pitchFamily="34" charset="0"/>
              </a:rPr>
              <a:t>Population growth from 2010 to 2017, top 10 major Midwest metros </a:t>
            </a:r>
            <a:endParaRPr lang="en-US" dirty="0">
              <a:solidFill>
                <a:srgbClr val="FF0000"/>
              </a:solidFill>
              <a:latin typeface="Arial" panose="020B0604020202020204" pitchFamily="34" charset="0"/>
              <a:cs typeface="Arial" panose="020B0604020202020204" pitchFamily="34" charset="0"/>
            </a:endParaRPr>
          </a:p>
        </p:txBody>
      </p:sp>
      <p:sp>
        <p:nvSpPr>
          <p:cNvPr id="20" name="TextBox 19"/>
          <p:cNvSpPr txBox="1"/>
          <p:nvPr/>
        </p:nvSpPr>
        <p:spPr>
          <a:xfrm>
            <a:off x="992820" y="2150030"/>
            <a:ext cx="1062360" cy="307777"/>
          </a:xfrm>
          <a:prstGeom prst="rect">
            <a:avLst/>
          </a:prstGeom>
          <a:solidFill>
            <a:schemeClr val="bg1"/>
          </a:solidFill>
        </p:spPr>
        <p:txBody>
          <a:bodyPr wrap="none" rtlCol="0">
            <a:spAutoFit/>
          </a:bodyPr>
          <a:lstStyle/>
          <a:p>
            <a:pPr algn="r"/>
            <a:r>
              <a:rPr lang="en-US" sz="1400" b="1" dirty="0">
                <a:solidFill>
                  <a:srgbClr val="FF0000"/>
                </a:solidFill>
                <a:latin typeface="Arial"/>
                <a:cs typeface="Arial"/>
              </a:rPr>
              <a:t>Columbus</a:t>
            </a:r>
          </a:p>
        </p:txBody>
      </p:sp>
    </p:spTree>
    <p:extLst>
      <p:ext uri="{BB962C8B-B14F-4D97-AF65-F5344CB8AC3E}">
        <p14:creationId xmlns:p14="http://schemas.microsoft.com/office/powerpoint/2010/main" val="201078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Chart 27">
            <a:extLst>
              <a:ext uri="{FF2B5EF4-FFF2-40B4-BE49-F238E27FC236}">
                <a16:creationId xmlns:a16="http://schemas.microsoft.com/office/drawing/2014/main" id="{F28C4136-6D39-4C79-A4D9-499480FF3149}"/>
              </a:ext>
            </a:extLst>
          </p:cNvPr>
          <p:cNvGraphicFramePr>
            <a:graphicFrameLocks/>
          </p:cNvGraphicFramePr>
          <p:nvPr>
            <p:extLst>
              <p:ext uri="{D42A27DB-BD31-4B8C-83A1-F6EECF244321}">
                <p14:modId xmlns:p14="http://schemas.microsoft.com/office/powerpoint/2010/main" val="1256947934"/>
              </p:ext>
            </p:extLst>
          </p:nvPr>
        </p:nvGraphicFramePr>
        <p:xfrm>
          <a:off x="1262553" y="1743219"/>
          <a:ext cx="6838951" cy="388181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a:xfrm>
            <a:off x="457200" y="274638"/>
            <a:ext cx="8686800" cy="1143000"/>
          </a:xfrm>
        </p:spPr>
        <p:txBody>
          <a:bodyPr/>
          <a:lstStyle/>
          <a:p>
            <a:r>
              <a:rPr lang="en-US" dirty="0"/>
              <a:t>Top 10 in U.S. for millennials</a:t>
            </a:r>
          </a:p>
        </p:txBody>
      </p:sp>
      <p:sp>
        <p:nvSpPr>
          <p:cNvPr id="15" name="TextBox 14"/>
          <p:cNvSpPr txBox="1"/>
          <p:nvPr/>
        </p:nvSpPr>
        <p:spPr>
          <a:xfrm>
            <a:off x="423956" y="5864008"/>
            <a:ext cx="4741203" cy="230832"/>
          </a:xfrm>
          <a:prstGeom prst="rect">
            <a:avLst/>
          </a:prstGeom>
          <a:noFill/>
        </p:spPr>
        <p:txBody>
          <a:bodyPr wrap="square" rtlCol="0">
            <a:spAutoFit/>
          </a:bodyPr>
          <a:lstStyle/>
          <a:p>
            <a:r>
              <a:rPr lang="en-US" sz="900" i="1" dirty="0">
                <a:solidFill>
                  <a:schemeClr val="tx1">
                    <a:lumMod val="75000"/>
                    <a:lumOff val="25000"/>
                  </a:schemeClr>
                </a:solidFill>
                <a:latin typeface="Arial"/>
                <a:cs typeface="Arial"/>
              </a:rPr>
              <a:t>Source: U.S. Census Bureau, American Community Survey 2017</a:t>
            </a:r>
          </a:p>
        </p:txBody>
      </p:sp>
      <p:sp>
        <p:nvSpPr>
          <p:cNvPr id="16" name="TextBox 15"/>
          <p:cNvSpPr txBox="1"/>
          <p:nvPr/>
        </p:nvSpPr>
        <p:spPr>
          <a:xfrm>
            <a:off x="473176" y="1232972"/>
            <a:ext cx="8531224" cy="369332"/>
          </a:xfrm>
          <a:prstGeom prst="rect">
            <a:avLst/>
          </a:prstGeom>
          <a:noFill/>
        </p:spPr>
        <p:txBody>
          <a:bodyPr wrap="square" rtlCol="0">
            <a:spAutoFit/>
          </a:bodyPr>
          <a:lstStyle/>
          <a:p>
            <a:r>
              <a:rPr lang="en-US" b="1" dirty="0">
                <a:solidFill>
                  <a:srgbClr val="FF0000"/>
                </a:solidFill>
                <a:latin typeface="Arial" panose="020B0604020202020204" pitchFamily="34" charset="0"/>
                <a:cs typeface="Arial" panose="020B0604020202020204" pitchFamily="34" charset="0"/>
              </a:rPr>
              <a:t>Percent of population age 25 to 34, large metro areas (1M+ population)</a:t>
            </a:r>
            <a:endParaRPr lang="en-US" dirty="0">
              <a:solidFill>
                <a:srgbClr val="FF0000"/>
              </a:solidFill>
              <a:latin typeface="Arial" panose="020B0604020202020204" pitchFamily="34" charset="0"/>
              <a:cs typeface="Arial" panose="020B0604020202020204" pitchFamily="34" charset="0"/>
            </a:endParaRPr>
          </a:p>
        </p:txBody>
      </p:sp>
      <p:sp>
        <p:nvSpPr>
          <p:cNvPr id="23" name="TextBox 22"/>
          <p:cNvSpPr txBox="1"/>
          <p:nvPr/>
        </p:nvSpPr>
        <p:spPr>
          <a:xfrm>
            <a:off x="1525485" y="4788948"/>
            <a:ext cx="1062360" cy="307777"/>
          </a:xfrm>
          <a:prstGeom prst="rect">
            <a:avLst/>
          </a:prstGeom>
          <a:solidFill>
            <a:schemeClr val="bg1"/>
          </a:solidFill>
        </p:spPr>
        <p:txBody>
          <a:bodyPr wrap="none" rtlCol="0">
            <a:spAutoFit/>
          </a:bodyPr>
          <a:lstStyle/>
          <a:p>
            <a:pPr algn="r"/>
            <a:r>
              <a:rPr lang="en-US" sz="1400" b="1" dirty="0">
                <a:solidFill>
                  <a:srgbClr val="FF0000"/>
                </a:solidFill>
                <a:latin typeface="Arial"/>
                <a:cs typeface="Arial"/>
              </a:rPr>
              <a:t>Columbus</a:t>
            </a:r>
          </a:p>
        </p:txBody>
      </p:sp>
    </p:spTree>
    <p:extLst>
      <p:ext uri="{BB962C8B-B14F-4D97-AF65-F5344CB8AC3E}">
        <p14:creationId xmlns:p14="http://schemas.microsoft.com/office/powerpoint/2010/main" val="34512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70784B-2C8E-4FE3-BDE8-3D3A5D1E6DFB}"/>
              </a:ext>
            </a:extLst>
          </p:cNvPr>
          <p:cNvSpPr>
            <a:spLocks noGrp="1"/>
          </p:cNvSpPr>
          <p:nvPr>
            <p:ph type="title"/>
          </p:nvPr>
        </p:nvSpPr>
        <p:spPr>
          <a:xfrm>
            <a:off x="1072342" y="2610832"/>
            <a:ext cx="6999316" cy="1143000"/>
          </a:xfrm>
        </p:spPr>
        <p:txBody>
          <a:bodyPr/>
          <a:lstStyle/>
          <a:p>
            <a:pPr algn="ctr"/>
            <a:r>
              <a:rPr lang="en-US" sz="3600" dirty="0"/>
              <a:t>telling the Talent Story: An Inside View</a:t>
            </a:r>
          </a:p>
        </p:txBody>
      </p:sp>
    </p:spTree>
    <p:extLst>
      <p:ext uri="{BB962C8B-B14F-4D97-AF65-F5344CB8AC3E}">
        <p14:creationId xmlns:p14="http://schemas.microsoft.com/office/powerpoint/2010/main" val="2595857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4227" y="6418436"/>
            <a:ext cx="7851829" cy="230832"/>
          </a:xfrm>
          <a:prstGeom prst="rect">
            <a:avLst/>
          </a:prstGeom>
          <a:noFill/>
        </p:spPr>
        <p:txBody>
          <a:bodyPr wrap="square" rtlCol="0">
            <a:spAutoFit/>
          </a:bodyPr>
          <a:lstStyle/>
          <a:p>
            <a:r>
              <a:rPr lang="en-US" sz="900" i="1" dirty="0">
                <a:solidFill>
                  <a:schemeClr val="tx1">
                    <a:lumMod val="65000"/>
                    <a:lumOff val="35000"/>
                  </a:schemeClr>
                </a:solidFill>
                <a:latin typeface="Arial" panose="020B0604020202020204" pitchFamily="34" charset="0"/>
                <a:cs typeface="Arial" panose="020B0604020202020204" pitchFamily="34" charset="0"/>
              </a:rPr>
              <a:t>Source: Internal Revenue Service</a:t>
            </a:r>
            <a:endParaRPr lang="es-ES" sz="900" i="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8" name="Content Placeholder 4">
            <a:extLst>
              <a:ext uri="{FF2B5EF4-FFF2-40B4-BE49-F238E27FC236}">
                <a16:creationId xmlns:a16="http://schemas.microsoft.com/office/drawing/2014/main" id="{00355D66-5B14-4279-A5A9-61961EEB495B}"/>
              </a:ext>
            </a:extLst>
          </p:cNvPr>
          <p:cNvSpPr txBox="1">
            <a:spLocks/>
          </p:cNvSpPr>
          <p:nvPr/>
        </p:nvSpPr>
        <p:spPr>
          <a:xfrm>
            <a:off x="301842" y="1098977"/>
            <a:ext cx="3878272" cy="8279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endParaRPr lang="en-US" sz="1200" dirty="0">
              <a:solidFill>
                <a:schemeClr val="tx1">
                  <a:lumMod val="65000"/>
                  <a:lumOff val="35000"/>
                </a:schemeClr>
              </a:solidFill>
            </a:endParaRPr>
          </a:p>
          <a:p>
            <a:pPr marL="0" indent="0">
              <a:buFont typeface="Wingdings" charset="2"/>
              <a:buNone/>
            </a:pPr>
            <a:endParaRPr lang="en-US" sz="1200" dirty="0">
              <a:solidFill>
                <a:schemeClr val="tx1">
                  <a:lumMod val="65000"/>
                  <a:lumOff val="35000"/>
                </a:schemeClr>
              </a:solidFill>
            </a:endParaRPr>
          </a:p>
          <a:p>
            <a:pPr marL="0" indent="0">
              <a:buFont typeface="Wingdings" charset="2"/>
              <a:buNone/>
            </a:pPr>
            <a:endParaRPr lang="en-US" sz="1200" dirty="0">
              <a:solidFill>
                <a:schemeClr val="tx1">
                  <a:lumMod val="65000"/>
                  <a:lumOff val="35000"/>
                </a:schemeClr>
              </a:solidFill>
            </a:endParaRPr>
          </a:p>
        </p:txBody>
      </p:sp>
      <p:sp>
        <p:nvSpPr>
          <p:cNvPr id="9" name="TextBox 8">
            <a:extLst>
              <a:ext uri="{FF2B5EF4-FFF2-40B4-BE49-F238E27FC236}">
                <a16:creationId xmlns:a16="http://schemas.microsoft.com/office/drawing/2014/main" id="{961A52CF-F6BA-470A-836A-2980B4A96E5C}"/>
              </a:ext>
            </a:extLst>
          </p:cNvPr>
          <p:cNvSpPr txBox="1"/>
          <p:nvPr/>
        </p:nvSpPr>
        <p:spPr>
          <a:xfrm>
            <a:off x="2027978" y="2004982"/>
            <a:ext cx="5378659" cy="461665"/>
          </a:xfrm>
          <a:prstGeom prst="rect">
            <a:avLst/>
          </a:prstGeom>
          <a:noFill/>
        </p:spPr>
        <p:txBody>
          <a:bodyPr wrap="square" numCol="2" rtlCol="0">
            <a:spAutoFit/>
          </a:bodyPr>
          <a:lstStyle/>
          <a:p>
            <a:pPr marL="112713" indent="-112713">
              <a:buFont typeface="Wingdings" panose="05000000000000000000" pitchFamily="2" charset="2"/>
              <a:buChar char="§"/>
            </a:pPr>
            <a:r>
              <a:rPr lang="en-US" sz="1200" b="1" dirty="0">
                <a:solidFill>
                  <a:srgbClr val="FF0000"/>
                </a:solidFill>
                <a:latin typeface="Arial" panose="020B0604020202020204" pitchFamily="34" charset="0"/>
                <a:cs typeface="Arial" panose="020B0604020202020204" pitchFamily="34" charset="0"/>
              </a:rPr>
              <a:t>Inbound to Franklin County  </a:t>
            </a:r>
          </a:p>
          <a:p>
            <a:pPr marL="112713" indent="-112713">
              <a:buFont typeface="Wingdings" panose="05000000000000000000" pitchFamily="2" charset="2"/>
              <a:buChar char="§"/>
            </a:pPr>
            <a:endParaRPr lang="en-US" sz="1200" b="1" dirty="0">
              <a:solidFill>
                <a:srgbClr val="FF0000"/>
              </a:solidFill>
              <a:latin typeface="Arial" panose="020B0604020202020204" pitchFamily="34" charset="0"/>
              <a:cs typeface="Arial" panose="020B0604020202020204" pitchFamily="34" charset="0"/>
            </a:endParaRPr>
          </a:p>
          <a:p>
            <a:pPr marL="112713" indent="-112713">
              <a:buFont typeface="Wingdings" panose="05000000000000000000" pitchFamily="2" charset="2"/>
              <a:buChar char="§"/>
            </a:pPr>
            <a:r>
              <a:rPr lang="en-US" sz="1200" b="1" dirty="0">
                <a:solidFill>
                  <a:schemeClr val="bg1">
                    <a:lumMod val="50000"/>
                  </a:schemeClr>
                </a:solidFill>
                <a:latin typeface="Arial" panose="020B0604020202020204" pitchFamily="34" charset="0"/>
                <a:cs typeface="Arial" panose="020B0604020202020204" pitchFamily="34" charset="0"/>
              </a:rPr>
              <a:t>Outbound from Franklin County</a:t>
            </a:r>
          </a:p>
        </p:txBody>
      </p:sp>
      <p:graphicFrame>
        <p:nvGraphicFramePr>
          <p:cNvPr id="11" name="Chart 10">
            <a:extLst>
              <a:ext uri="{FF2B5EF4-FFF2-40B4-BE49-F238E27FC236}">
                <a16:creationId xmlns:a16="http://schemas.microsoft.com/office/drawing/2014/main" id="{E7DC1F7A-5684-4DC8-9314-7D50B8F23146}"/>
              </a:ext>
            </a:extLst>
          </p:cNvPr>
          <p:cNvGraphicFramePr>
            <a:graphicFrameLocks/>
          </p:cNvGraphicFramePr>
          <p:nvPr>
            <p:extLst>
              <p:ext uri="{D42A27DB-BD31-4B8C-83A1-F6EECF244321}">
                <p14:modId xmlns:p14="http://schemas.microsoft.com/office/powerpoint/2010/main" val="2489697558"/>
              </p:ext>
            </p:extLst>
          </p:nvPr>
        </p:nvGraphicFramePr>
        <p:xfrm>
          <a:off x="167053" y="2533254"/>
          <a:ext cx="4404947" cy="20633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0014ADAA-DE3A-43C8-AEC0-A130D6C6644A}"/>
              </a:ext>
            </a:extLst>
          </p:cNvPr>
          <p:cNvGraphicFramePr>
            <a:graphicFrameLocks/>
          </p:cNvGraphicFramePr>
          <p:nvPr>
            <p:extLst>
              <p:ext uri="{D42A27DB-BD31-4B8C-83A1-F6EECF244321}">
                <p14:modId xmlns:p14="http://schemas.microsoft.com/office/powerpoint/2010/main" val="2111868706"/>
              </p:ext>
            </p:extLst>
          </p:nvPr>
        </p:nvGraphicFramePr>
        <p:xfrm>
          <a:off x="4663973" y="2501660"/>
          <a:ext cx="3866867" cy="18667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97AB82A7-412C-42D1-A1BC-99589458510A}"/>
              </a:ext>
            </a:extLst>
          </p:cNvPr>
          <p:cNvGraphicFramePr>
            <a:graphicFrameLocks/>
          </p:cNvGraphicFramePr>
          <p:nvPr>
            <p:extLst>
              <p:ext uri="{D42A27DB-BD31-4B8C-83A1-F6EECF244321}">
                <p14:modId xmlns:p14="http://schemas.microsoft.com/office/powerpoint/2010/main" val="2799646476"/>
              </p:ext>
            </p:extLst>
          </p:nvPr>
        </p:nvGraphicFramePr>
        <p:xfrm>
          <a:off x="2788462" y="4474036"/>
          <a:ext cx="3900651" cy="1894393"/>
        </p:xfrm>
        <a:graphic>
          <a:graphicData uri="http://schemas.openxmlformats.org/drawingml/2006/chart">
            <c:chart xmlns:c="http://schemas.openxmlformats.org/drawingml/2006/chart" xmlns:r="http://schemas.openxmlformats.org/officeDocument/2006/relationships" r:id="rId4"/>
          </a:graphicData>
        </a:graphic>
      </p:graphicFrame>
      <p:sp>
        <p:nvSpPr>
          <p:cNvPr id="14" name="Title 13">
            <a:extLst>
              <a:ext uri="{FF2B5EF4-FFF2-40B4-BE49-F238E27FC236}">
                <a16:creationId xmlns:a16="http://schemas.microsoft.com/office/drawing/2014/main" id="{766C3CDB-EFD9-49A7-995D-382F2FFDF2D4}"/>
              </a:ext>
            </a:extLst>
          </p:cNvPr>
          <p:cNvSpPr>
            <a:spLocks noGrp="1"/>
          </p:cNvSpPr>
          <p:nvPr>
            <p:ph type="title"/>
          </p:nvPr>
        </p:nvSpPr>
        <p:spPr/>
        <p:txBody>
          <a:bodyPr/>
          <a:lstStyle/>
          <a:p>
            <a:r>
              <a:rPr lang="en-US" dirty="0"/>
              <a:t>Winning on Talent</a:t>
            </a:r>
          </a:p>
        </p:txBody>
      </p:sp>
      <p:sp>
        <p:nvSpPr>
          <p:cNvPr id="15" name="TextBox 14">
            <a:extLst>
              <a:ext uri="{FF2B5EF4-FFF2-40B4-BE49-F238E27FC236}">
                <a16:creationId xmlns:a16="http://schemas.microsoft.com/office/drawing/2014/main" id="{C4C55FDB-1AAB-4803-B952-5CED684FA483}"/>
              </a:ext>
            </a:extLst>
          </p:cNvPr>
          <p:cNvSpPr txBox="1"/>
          <p:nvPr/>
        </p:nvSpPr>
        <p:spPr>
          <a:xfrm>
            <a:off x="473176" y="1232972"/>
            <a:ext cx="8531224" cy="646331"/>
          </a:xfrm>
          <a:prstGeom prst="rect">
            <a:avLst/>
          </a:prstGeom>
          <a:noFill/>
        </p:spPr>
        <p:txBody>
          <a:bodyPr wrap="square" rtlCol="0">
            <a:spAutoFit/>
          </a:bodyPr>
          <a:lstStyle/>
          <a:p>
            <a:r>
              <a:rPr lang="en-US" b="1" dirty="0">
                <a:solidFill>
                  <a:srgbClr val="FF0000"/>
                </a:solidFill>
                <a:latin typeface="Arial" panose="020B0604020202020204" pitchFamily="34" charset="0"/>
                <a:cs typeface="Arial" panose="020B0604020202020204" pitchFamily="34" charset="0"/>
              </a:rPr>
              <a:t>Migration between Franklin County and other core counties, 2005 to 2016 </a:t>
            </a:r>
            <a:r>
              <a:rPr lang="en-US" dirty="0">
                <a:solidFill>
                  <a:srgbClr val="FF0000"/>
                </a:solidFill>
                <a:latin typeface="Arial" panose="020B0604020202020204" pitchFamily="34" charset="0"/>
                <a:cs typeface="Arial" panose="020B0604020202020204" pitchFamily="34" charset="0"/>
              </a:rPr>
              <a:t>(tax exemption flows)</a:t>
            </a:r>
          </a:p>
        </p:txBody>
      </p:sp>
    </p:spTree>
    <p:extLst>
      <p:ext uri="{BB962C8B-B14F-4D97-AF65-F5344CB8AC3E}">
        <p14:creationId xmlns:p14="http://schemas.microsoft.com/office/powerpoint/2010/main" val="2404222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4">
            <a:extLst>
              <a:ext uri="{FF2B5EF4-FFF2-40B4-BE49-F238E27FC236}">
                <a16:creationId xmlns:a16="http://schemas.microsoft.com/office/drawing/2014/main" id="{00355D66-5B14-4279-A5A9-61961EEB495B}"/>
              </a:ext>
            </a:extLst>
          </p:cNvPr>
          <p:cNvSpPr txBox="1">
            <a:spLocks/>
          </p:cNvSpPr>
          <p:nvPr/>
        </p:nvSpPr>
        <p:spPr>
          <a:xfrm>
            <a:off x="301842" y="1098977"/>
            <a:ext cx="3878272" cy="8279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endParaRPr lang="en-US" sz="1200" dirty="0">
              <a:solidFill>
                <a:schemeClr val="tx1">
                  <a:lumMod val="65000"/>
                  <a:lumOff val="35000"/>
                </a:schemeClr>
              </a:solidFill>
            </a:endParaRPr>
          </a:p>
          <a:p>
            <a:pPr marL="0" indent="0">
              <a:buFont typeface="Wingdings" charset="2"/>
              <a:buNone/>
            </a:pPr>
            <a:endParaRPr lang="en-US" sz="1200" dirty="0">
              <a:solidFill>
                <a:schemeClr val="tx1">
                  <a:lumMod val="65000"/>
                  <a:lumOff val="35000"/>
                </a:schemeClr>
              </a:solidFill>
            </a:endParaRPr>
          </a:p>
          <a:p>
            <a:pPr marL="0" indent="0">
              <a:buFont typeface="Wingdings" charset="2"/>
              <a:buNone/>
            </a:pPr>
            <a:endParaRPr lang="en-US" sz="1200" dirty="0">
              <a:solidFill>
                <a:schemeClr val="tx1">
                  <a:lumMod val="65000"/>
                  <a:lumOff val="35000"/>
                </a:schemeClr>
              </a:solidFill>
            </a:endParaRPr>
          </a:p>
        </p:txBody>
      </p:sp>
      <p:sp>
        <p:nvSpPr>
          <p:cNvPr id="14" name="Title 13">
            <a:extLst>
              <a:ext uri="{FF2B5EF4-FFF2-40B4-BE49-F238E27FC236}">
                <a16:creationId xmlns:a16="http://schemas.microsoft.com/office/drawing/2014/main" id="{766C3CDB-EFD9-49A7-995D-382F2FFDF2D4}"/>
              </a:ext>
            </a:extLst>
          </p:cNvPr>
          <p:cNvSpPr>
            <a:spLocks noGrp="1"/>
          </p:cNvSpPr>
          <p:nvPr>
            <p:ph type="title"/>
          </p:nvPr>
        </p:nvSpPr>
        <p:spPr/>
        <p:txBody>
          <a:bodyPr/>
          <a:lstStyle/>
          <a:p>
            <a:r>
              <a:rPr lang="en-US" dirty="0"/>
              <a:t>Winning on Talent</a:t>
            </a:r>
          </a:p>
        </p:txBody>
      </p:sp>
      <p:sp>
        <p:nvSpPr>
          <p:cNvPr id="15" name="TextBox 14">
            <a:extLst>
              <a:ext uri="{FF2B5EF4-FFF2-40B4-BE49-F238E27FC236}">
                <a16:creationId xmlns:a16="http://schemas.microsoft.com/office/drawing/2014/main" id="{C4C55FDB-1AAB-4803-B952-5CED684FA483}"/>
              </a:ext>
            </a:extLst>
          </p:cNvPr>
          <p:cNvSpPr txBox="1"/>
          <p:nvPr/>
        </p:nvSpPr>
        <p:spPr>
          <a:xfrm>
            <a:off x="473176" y="1232972"/>
            <a:ext cx="8531224" cy="369332"/>
          </a:xfrm>
          <a:prstGeom prst="rect">
            <a:avLst/>
          </a:prstGeom>
          <a:noFill/>
        </p:spPr>
        <p:txBody>
          <a:bodyPr wrap="square" rtlCol="0">
            <a:spAutoFit/>
          </a:bodyPr>
          <a:lstStyle/>
          <a:p>
            <a:r>
              <a:rPr lang="en-US" b="1" dirty="0">
                <a:solidFill>
                  <a:srgbClr val="FF0000"/>
                </a:solidFill>
                <a:latin typeface="Arial" panose="020B0604020202020204" pitchFamily="34" charset="0"/>
                <a:cs typeface="Arial" panose="020B0604020202020204" pitchFamily="34" charset="0"/>
              </a:rPr>
              <a:t>Percent of recent graduates in Columbus area</a:t>
            </a:r>
          </a:p>
        </p:txBody>
      </p:sp>
      <p:graphicFrame>
        <p:nvGraphicFramePr>
          <p:cNvPr id="10" name="Chart 9">
            <a:extLst>
              <a:ext uri="{FF2B5EF4-FFF2-40B4-BE49-F238E27FC236}">
                <a16:creationId xmlns:a16="http://schemas.microsoft.com/office/drawing/2014/main" id="{93D07BE6-138A-46AA-881C-073A2145FBB3}"/>
              </a:ext>
            </a:extLst>
          </p:cNvPr>
          <p:cNvGraphicFramePr>
            <a:graphicFrameLocks/>
          </p:cNvGraphicFramePr>
          <p:nvPr>
            <p:extLst>
              <p:ext uri="{D42A27DB-BD31-4B8C-83A1-F6EECF244321}">
                <p14:modId xmlns:p14="http://schemas.microsoft.com/office/powerpoint/2010/main" val="3808520293"/>
              </p:ext>
            </p:extLst>
          </p:nvPr>
        </p:nvGraphicFramePr>
        <p:xfrm>
          <a:off x="457200" y="1602304"/>
          <a:ext cx="6384175" cy="4843825"/>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a:extLst>
              <a:ext uri="{FF2B5EF4-FFF2-40B4-BE49-F238E27FC236}">
                <a16:creationId xmlns:a16="http://schemas.microsoft.com/office/drawing/2014/main" id="{2100274D-F1A2-424F-ADB8-10877591E4B5}"/>
              </a:ext>
            </a:extLst>
          </p:cNvPr>
          <p:cNvSpPr txBox="1"/>
          <p:nvPr/>
        </p:nvSpPr>
        <p:spPr>
          <a:xfrm>
            <a:off x="334227" y="6418436"/>
            <a:ext cx="7851829" cy="369332"/>
          </a:xfrm>
          <a:prstGeom prst="rect">
            <a:avLst/>
          </a:prstGeom>
          <a:noFill/>
        </p:spPr>
        <p:txBody>
          <a:bodyPr wrap="square" rtlCol="0">
            <a:spAutoFit/>
          </a:bodyPr>
          <a:lstStyle/>
          <a:p>
            <a:r>
              <a:rPr lang="en-US" sz="900" i="1" dirty="0">
                <a:solidFill>
                  <a:schemeClr val="tx1">
                    <a:lumMod val="65000"/>
                    <a:lumOff val="35000"/>
                  </a:schemeClr>
                </a:solidFill>
                <a:latin typeface="Arial" panose="020B0604020202020204" pitchFamily="34" charset="0"/>
                <a:cs typeface="Arial" panose="020B0604020202020204" pitchFamily="34" charset="0"/>
              </a:rPr>
              <a:t>Source: LinkedIn data analyzed October 6 of 2016 and 2018, profiles of people who finished school in 2014 or 2015, &lt;2 years of work experience (Oct 2016 snapshot), and those who finished school in 2016 or 2017, &lt;2 years of work experience (Oct 2018 snapshot)</a:t>
            </a:r>
            <a:endParaRPr lang="es-ES" sz="900" i="1" dirty="0">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5400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13449" y="1086356"/>
            <a:ext cx="3248653"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Seasonal patterns of layoffs offer timing opportunities to find newly available workers.</a:t>
            </a:r>
          </a:p>
        </p:txBody>
      </p:sp>
      <p:sp>
        <p:nvSpPr>
          <p:cNvPr id="8" name="TextBox 7"/>
          <p:cNvSpPr txBox="1"/>
          <p:nvPr/>
        </p:nvSpPr>
        <p:spPr>
          <a:xfrm>
            <a:off x="407030" y="6095093"/>
            <a:ext cx="3461490" cy="507831"/>
          </a:xfrm>
          <a:prstGeom prst="rect">
            <a:avLst/>
          </a:prstGeom>
          <a:noFill/>
        </p:spPr>
        <p:txBody>
          <a:bodyPr wrap="square" rtlCol="0">
            <a:spAutoFit/>
          </a:bodyPr>
          <a:lstStyle/>
          <a:p>
            <a:r>
              <a:rPr lang="en-US" sz="900" i="1" dirty="0">
                <a:solidFill>
                  <a:schemeClr val="tx1">
                    <a:lumMod val="75000"/>
                    <a:lumOff val="25000"/>
                  </a:schemeClr>
                </a:solidFill>
                <a:latin typeface="Arial"/>
                <a:cs typeface="Arial"/>
              </a:rPr>
              <a:t>Source: Bureau of Labor Statistics, Mass Layoff Statistics. </a:t>
            </a:r>
          </a:p>
          <a:p>
            <a:r>
              <a:rPr lang="en-US" sz="900" i="1" dirty="0">
                <a:solidFill>
                  <a:schemeClr val="tx1">
                    <a:lumMod val="75000"/>
                    <a:lumOff val="25000"/>
                  </a:schemeClr>
                </a:solidFill>
                <a:latin typeface="Arial"/>
                <a:cs typeface="Arial"/>
              </a:rPr>
              <a:t>Note: Columbus 2020 produced this analysis for a project in 2017. BLS has since cancelled the MLS program. </a:t>
            </a:r>
          </a:p>
        </p:txBody>
      </p:sp>
      <p:graphicFrame>
        <p:nvGraphicFramePr>
          <p:cNvPr id="12" name="Chart 11">
            <a:extLst/>
          </p:cNvPr>
          <p:cNvGraphicFramePr>
            <a:graphicFrameLocks/>
          </p:cNvGraphicFramePr>
          <p:nvPr>
            <p:extLst>
              <p:ext uri="{D42A27DB-BD31-4B8C-83A1-F6EECF244321}">
                <p14:modId xmlns:p14="http://schemas.microsoft.com/office/powerpoint/2010/main" val="756489225"/>
              </p:ext>
            </p:extLst>
          </p:nvPr>
        </p:nvGraphicFramePr>
        <p:xfrm>
          <a:off x="4206240" y="1041825"/>
          <a:ext cx="4606290" cy="163472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13BCA4ED-2655-4A53-9788-113F3125F0E5}"/>
              </a:ext>
            </a:extLst>
          </p:cNvPr>
          <p:cNvGraphicFramePr>
            <a:graphicFrameLocks/>
          </p:cNvGraphicFramePr>
          <p:nvPr>
            <p:extLst>
              <p:ext uri="{D42A27DB-BD31-4B8C-83A1-F6EECF244321}">
                <p14:modId xmlns:p14="http://schemas.microsoft.com/office/powerpoint/2010/main" val="3491543969"/>
              </p:ext>
            </p:extLst>
          </p:nvPr>
        </p:nvGraphicFramePr>
        <p:xfrm>
          <a:off x="4206240" y="2784623"/>
          <a:ext cx="4606290" cy="16959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A6A0967F-7FDD-4EB0-8229-4F73A05A7F68}"/>
              </a:ext>
            </a:extLst>
          </p:cNvPr>
          <p:cNvGraphicFramePr>
            <a:graphicFrameLocks/>
          </p:cNvGraphicFramePr>
          <p:nvPr>
            <p:extLst>
              <p:ext uri="{D42A27DB-BD31-4B8C-83A1-F6EECF244321}">
                <p14:modId xmlns:p14="http://schemas.microsoft.com/office/powerpoint/2010/main" val="1031115279"/>
              </p:ext>
            </p:extLst>
          </p:nvPr>
        </p:nvGraphicFramePr>
        <p:xfrm>
          <a:off x="4206240" y="4691197"/>
          <a:ext cx="4606290" cy="1634729"/>
        </p:xfrm>
        <a:graphic>
          <a:graphicData uri="http://schemas.openxmlformats.org/drawingml/2006/chart">
            <c:chart xmlns:c="http://schemas.openxmlformats.org/drawingml/2006/chart" xmlns:r="http://schemas.openxmlformats.org/officeDocument/2006/relationships" r:id="rId4"/>
          </a:graphicData>
        </a:graphic>
      </p:graphicFrame>
      <p:sp>
        <p:nvSpPr>
          <p:cNvPr id="10" name="Title 3">
            <a:extLst>
              <a:ext uri="{FF2B5EF4-FFF2-40B4-BE49-F238E27FC236}">
                <a16:creationId xmlns:a16="http://schemas.microsoft.com/office/drawing/2014/main" id="{446F4AA4-9BAE-48C5-8E9B-20E75F6FB4E6}"/>
              </a:ext>
            </a:extLst>
          </p:cNvPr>
          <p:cNvSpPr>
            <a:spLocks noGrp="1"/>
          </p:cNvSpPr>
          <p:nvPr>
            <p:ph type="ctrTitle"/>
          </p:nvPr>
        </p:nvSpPr>
        <p:spPr>
          <a:xfrm>
            <a:off x="469671" y="249451"/>
            <a:ext cx="7772400" cy="698124"/>
          </a:xfrm>
        </p:spPr>
        <p:txBody>
          <a:bodyPr/>
          <a:lstStyle/>
          <a:p>
            <a:pPr algn="l"/>
            <a:r>
              <a:rPr lang="en-US" sz="4000" dirty="0"/>
              <a:t>Seasonal Layoffs, Ohio</a:t>
            </a:r>
            <a:endParaRPr lang="en-US" sz="4000" b="0" dirty="0"/>
          </a:p>
        </p:txBody>
      </p:sp>
    </p:spTree>
    <p:extLst>
      <p:ext uri="{BB962C8B-B14F-4D97-AF65-F5344CB8AC3E}">
        <p14:creationId xmlns:p14="http://schemas.microsoft.com/office/powerpoint/2010/main" val="383160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Beyond SOC</a:t>
            </a:r>
          </a:p>
        </p:txBody>
      </p:sp>
      <p:sp>
        <p:nvSpPr>
          <p:cNvPr id="5" name="Content Placeholder 4">
            <a:extLst>
              <a:ext uri="{FF2B5EF4-FFF2-40B4-BE49-F238E27FC236}">
                <a16:creationId xmlns:a16="http://schemas.microsoft.com/office/drawing/2014/main" id="{D0359E06-CD73-4D87-945C-A9F2CAC2DA97}"/>
              </a:ext>
            </a:extLst>
          </p:cNvPr>
          <p:cNvSpPr>
            <a:spLocks noGrp="1"/>
          </p:cNvSpPr>
          <p:nvPr>
            <p:ph idx="1"/>
          </p:nvPr>
        </p:nvSpPr>
        <p:spPr>
          <a:xfrm>
            <a:off x="457200" y="1600200"/>
            <a:ext cx="3998422" cy="4525963"/>
          </a:xfrm>
        </p:spPr>
        <p:txBody>
          <a:bodyPr>
            <a:normAutofit/>
          </a:bodyPr>
          <a:lstStyle/>
          <a:p>
            <a:pPr marL="0" indent="0">
              <a:buNone/>
            </a:pPr>
            <a:r>
              <a:rPr lang="en-US" b="1" dirty="0"/>
              <a:t>BLS/EMSI: possible SOC codes</a:t>
            </a:r>
          </a:p>
          <a:p>
            <a:pPr>
              <a:buFont typeface="Wingdings" panose="05000000000000000000" pitchFamily="2" charset="2"/>
              <a:buChar char="§"/>
            </a:pPr>
            <a:r>
              <a:rPr lang="en-US" dirty="0"/>
              <a:t>15-1111	Computer and Information Research Scientists</a:t>
            </a:r>
          </a:p>
          <a:p>
            <a:pPr>
              <a:buFont typeface="Wingdings" panose="05000000000000000000" pitchFamily="2" charset="2"/>
              <a:buChar char="§"/>
            </a:pPr>
            <a:r>
              <a:rPr lang="en-US" dirty="0"/>
              <a:t>15-1131	Computer Programmers </a:t>
            </a:r>
          </a:p>
          <a:p>
            <a:pPr>
              <a:buFont typeface="Wingdings" panose="05000000000000000000" pitchFamily="2" charset="2"/>
              <a:buChar char="§"/>
            </a:pPr>
            <a:r>
              <a:rPr lang="en-US" dirty="0"/>
              <a:t>15-1132  Software Developers, Applications</a:t>
            </a:r>
          </a:p>
          <a:p>
            <a:pPr>
              <a:buFont typeface="Wingdings" panose="05000000000000000000" pitchFamily="2" charset="2"/>
              <a:buChar char="§"/>
            </a:pPr>
            <a:r>
              <a:rPr lang="en-US" dirty="0"/>
              <a:t>15-1133	Software Developers, Systems Software</a:t>
            </a:r>
          </a:p>
        </p:txBody>
      </p:sp>
      <p:sp>
        <p:nvSpPr>
          <p:cNvPr id="12" name="Content Placeholder 2">
            <a:extLst>
              <a:ext uri="{FF2B5EF4-FFF2-40B4-BE49-F238E27FC236}">
                <a16:creationId xmlns:a16="http://schemas.microsoft.com/office/drawing/2014/main" id="{EB902D28-A621-45FE-9FFB-44F3DBD319FB}"/>
              </a:ext>
            </a:extLst>
          </p:cNvPr>
          <p:cNvSpPr txBox="1">
            <a:spLocks/>
          </p:cNvSpPr>
          <p:nvPr/>
        </p:nvSpPr>
        <p:spPr>
          <a:xfrm>
            <a:off x="457200" y="1025465"/>
            <a:ext cx="8458200" cy="69814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dirty="0">
                <a:solidFill>
                  <a:srgbClr val="FF0000"/>
                </a:solidFill>
              </a:rPr>
              <a:t>Machine learning example</a:t>
            </a:r>
          </a:p>
          <a:p>
            <a:endParaRPr lang="en-US" b="1" dirty="0">
              <a:solidFill>
                <a:srgbClr val="FF0000"/>
              </a:solidFill>
            </a:endParaRPr>
          </a:p>
        </p:txBody>
      </p:sp>
      <p:sp>
        <p:nvSpPr>
          <p:cNvPr id="6" name="Content Placeholder 4">
            <a:extLst>
              <a:ext uri="{FF2B5EF4-FFF2-40B4-BE49-F238E27FC236}">
                <a16:creationId xmlns:a16="http://schemas.microsoft.com/office/drawing/2014/main" id="{FF6209BD-3401-42CD-A1BF-98FB3A8AA8D8}"/>
              </a:ext>
            </a:extLst>
          </p:cNvPr>
          <p:cNvSpPr txBox="1">
            <a:spLocks/>
          </p:cNvSpPr>
          <p:nvPr/>
        </p:nvSpPr>
        <p:spPr>
          <a:xfrm>
            <a:off x="4800600" y="1581148"/>
            <a:ext cx="3886200" cy="457661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dirty="0"/>
              <a:t>LinkedIn: keyword search</a:t>
            </a:r>
          </a:p>
          <a:p>
            <a:pPr marL="0" indent="0">
              <a:buNone/>
            </a:pPr>
            <a:r>
              <a:rPr lang="en-US" dirty="0"/>
              <a:t>…"machine learning" OR "deep learning" OR "pattern recognition" OR </a:t>
            </a:r>
            <a:r>
              <a:rPr lang="en-US" dirty="0" err="1"/>
              <a:t>bayesian</a:t>
            </a:r>
            <a:r>
              <a:rPr lang="en-US" dirty="0"/>
              <a:t> OR "artificial neural networks" OR "mathematical optimization" OR "computational learning theory" OR "computational statistics" OR "decision tree learning" OR "association rule learning" OR "support vector machines" OR clustering OR "reinforcement learning" OR "genetic algorithms"…</a:t>
            </a:r>
          </a:p>
        </p:txBody>
      </p:sp>
    </p:spTree>
    <p:extLst>
      <p:ext uri="{BB962C8B-B14F-4D97-AF65-F5344CB8AC3E}">
        <p14:creationId xmlns:p14="http://schemas.microsoft.com/office/powerpoint/2010/main" val="367193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4">
            <a:extLst>
              <a:ext uri="{FF2B5EF4-FFF2-40B4-BE49-F238E27FC236}">
                <a16:creationId xmlns:a16="http://schemas.microsoft.com/office/drawing/2014/main" id="{00355D66-5B14-4279-A5A9-61961EEB495B}"/>
              </a:ext>
            </a:extLst>
          </p:cNvPr>
          <p:cNvSpPr txBox="1">
            <a:spLocks/>
          </p:cNvSpPr>
          <p:nvPr/>
        </p:nvSpPr>
        <p:spPr>
          <a:xfrm>
            <a:off x="301842" y="1098977"/>
            <a:ext cx="3878272" cy="8279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endParaRPr lang="en-US" sz="1200" dirty="0">
              <a:solidFill>
                <a:schemeClr val="tx1">
                  <a:lumMod val="65000"/>
                  <a:lumOff val="35000"/>
                </a:schemeClr>
              </a:solidFill>
            </a:endParaRPr>
          </a:p>
          <a:p>
            <a:pPr marL="0" indent="0">
              <a:buFont typeface="Wingdings" charset="2"/>
              <a:buNone/>
            </a:pPr>
            <a:endParaRPr lang="en-US" sz="1200" dirty="0">
              <a:solidFill>
                <a:schemeClr val="tx1">
                  <a:lumMod val="65000"/>
                  <a:lumOff val="35000"/>
                </a:schemeClr>
              </a:solidFill>
            </a:endParaRPr>
          </a:p>
          <a:p>
            <a:pPr marL="0" indent="0">
              <a:buFont typeface="Wingdings" charset="2"/>
              <a:buNone/>
            </a:pPr>
            <a:endParaRPr lang="en-US" sz="1200" dirty="0">
              <a:solidFill>
                <a:schemeClr val="tx1">
                  <a:lumMod val="65000"/>
                  <a:lumOff val="35000"/>
                </a:schemeClr>
              </a:solidFill>
            </a:endParaRPr>
          </a:p>
        </p:txBody>
      </p:sp>
      <p:sp>
        <p:nvSpPr>
          <p:cNvPr id="14" name="Title 13">
            <a:extLst>
              <a:ext uri="{FF2B5EF4-FFF2-40B4-BE49-F238E27FC236}">
                <a16:creationId xmlns:a16="http://schemas.microsoft.com/office/drawing/2014/main" id="{766C3CDB-EFD9-49A7-995D-382F2FFDF2D4}"/>
              </a:ext>
            </a:extLst>
          </p:cNvPr>
          <p:cNvSpPr>
            <a:spLocks noGrp="1"/>
          </p:cNvSpPr>
          <p:nvPr>
            <p:ph type="title"/>
          </p:nvPr>
        </p:nvSpPr>
        <p:spPr>
          <a:xfrm>
            <a:off x="340821" y="274638"/>
            <a:ext cx="8761615" cy="1143000"/>
          </a:xfrm>
        </p:spPr>
        <p:txBody>
          <a:bodyPr/>
          <a:lstStyle/>
          <a:p>
            <a:r>
              <a:rPr lang="en-US" dirty="0"/>
              <a:t>COLUMBUS Region TECH STACK</a:t>
            </a:r>
          </a:p>
        </p:txBody>
      </p:sp>
      <p:sp>
        <p:nvSpPr>
          <p:cNvPr id="15" name="TextBox 14">
            <a:extLst>
              <a:ext uri="{FF2B5EF4-FFF2-40B4-BE49-F238E27FC236}">
                <a16:creationId xmlns:a16="http://schemas.microsoft.com/office/drawing/2014/main" id="{C4C55FDB-1AAB-4803-B952-5CED684FA483}"/>
              </a:ext>
            </a:extLst>
          </p:cNvPr>
          <p:cNvSpPr txBox="1"/>
          <p:nvPr/>
        </p:nvSpPr>
        <p:spPr>
          <a:xfrm>
            <a:off x="473176" y="1232972"/>
            <a:ext cx="7851829" cy="646331"/>
          </a:xfrm>
          <a:prstGeom prst="rect">
            <a:avLst/>
          </a:prstGeom>
          <a:noFill/>
        </p:spPr>
        <p:txBody>
          <a:bodyPr wrap="square" rtlCol="0">
            <a:spAutoFit/>
          </a:bodyPr>
          <a:lstStyle/>
          <a:p>
            <a:r>
              <a:rPr lang="en-US" b="1" dirty="0">
                <a:solidFill>
                  <a:srgbClr val="FF0000"/>
                </a:solidFill>
                <a:latin typeface="Arial" panose="020B0604020202020204" pitchFamily="34" charset="0"/>
                <a:cs typeface="Arial" panose="020B0604020202020204" pitchFamily="34" charset="0"/>
              </a:rPr>
              <a:t>Number of LinkedIn profiles in Columbus with software development skills, by language </a:t>
            </a:r>
          </a:p>
        </p:txBody>
      </p:sp>
      <p:sp>
        <p:nvSpPr>
          <p:cNvPr id="16" name="TextBox 15">
            <a:extLst>
              <a:ext uri="{FF2B5EF4-FFF2-40B4-BE49-F238E27FC236}">
                <a16:creationId xmlns:a16="http://schemas.microsoft.com/office/drawing/2014/main" id="{2100274D-F1A2-424F-ADB8-10877591E4B5}"/>
              </a:ext>
            </a:extLst>
          </p:cNvPr>
          <p:cNvSpPr txBox="1"/>
          <p:nvPr/>
        </p:nvSpPr>
        <p:spPr>
          <a:xfrm>
            <a:off x="334227" y="6418436"/>
            <a:ext cx="7851829" cy="230832"/>
          </a:xfrm>
          <a:prstGeom prst="rect">
            <a:avLst/>
          </a:prstGeom>
          <a:noFill/>
        </p:spPr>
        <p:txBody>
          <a:bodyPr wrap="square" rtlCol="0">
            <a:spAutoFit/>
          </a:bodyPr>
          <a:lstStyle/>
          <a:p>
            <a:r>
              <a:rPr lang="en-US" sz="900" i="1" dirty="0">
                <a:solidFill>
                  <a:schemeClr val="tx1">
                    <a:lumMod val="65000"/>
                    <a:lumOff val="35000"/>
                  </a:schemeClr>
                </a:solidFill>
                <a:latin typeface="Arial" panose="020B0604020202020204" pitchFamily="34" charset="0"/>
                <a:cs typeface="Arial" panose="020B0604020202020204" pitchFamily="34" charset="0"/>
              </a:rPr>
              <a:t>Source: LinkedIn data analyzed October 10 and 16, 2018. </a:t>
            </a:r>
            <a:endParaRPr lang="es-ES" sz="900" i="1" dirty="0">
              <a:solidFill>
                <a:schemeClr val="tx1">
                  <a:lumMod val="65000"/>
                  <a:lumOff val="35000"/>
                </a:schemeClr>
              </a:solidFill>
              <a:latin typeface="Arial" panose="020B0604020202020204" pitchFamily="34" charset="0"/>
              <a:cs typeface="Arial" panose="020B0604020202020204" pitchFamily="34" charset="0"/>
            </a:endParaRPr>
          </a:p>
        </p:txBody>
      </p:sp>
      <p:graphicFrame>
        <p:nvGraphicFramePr>
          <p:cNvPr id="7" name="Chart 6">
            <a:extLst>
              <a:ext uri="{FF2B5EF4-FFF2-40B4-BE49-F238E27FC236}">
                <a16:creationId xmlns:a16="http://schemas.microsoft.com/office/drawing/2014/main" id="{318B104D-35A6-4D8F-B182-2E7EA5E7C51A}"/>
              </a:ext>
            </a:extLst>
          </p:cNvPr>
          <p:cNvGraphicFramePr/>
          <p:nvPr>
            <p:extLst>
              <p:ext uri="{D42A27DB-BD31-4B8C-83A1-F6EECF244321}">
                <p14:modId xmlns:p14="http://schemas.microsoft.com/office/powerpoint/2010/main" val="2703257320"/>
              </p:ext>
            </p:extLst>
          </p:nvPr>
        </p:nvGraphicFramePr>
        <p:xfrm>
          <a:off x="539678" y="1917065"/>
          <a:ext cx="5902686" cy="44438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4456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FFF48E-73EC-48F7-9BAC-F7D61995037C}"/>
              </a:ext>
            </a:extLst>
          </p:cNvPr>
          <p:cNvSpPr/>
          <p:nvPr/>
        </p:nvSpPr>
        <p:spPr>
          <a:xfrm>
            <a:off x="6925236" y="361390"/>
            <a:ext cx="1756522" cy="470647"/>
          </a:xfrm>
          <a:prstGeom prst="rect">
            <a:avLst/>
          </a:prstGeom>
          <a:solidFill>
            <a:srgbClr val="BEBAB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3433">
              <a:defRPr/>
            </a:pPr>
            <a:endParaRPr lang="en-US" sz="1588" dirty="0">
              <a:solidFill>
                <a:prstClr val="white"/>
              </a:solidFill>
              <a:latin typeface="Calibri" panose="020F0502020204030204"/>
            </a:endParaRPr>
          </a:p>
        </p:txBody>
      </p:sp>
      <p:sp>
        <p:nvSpPr>
          <p:cNvPr id="12" name="object 8">
            <a:extLst>
              <a:ext uri="{FF2B5EF4-FFF2-40B4-BE49-F238E27FC236}">
                <a16:creationId xmlns:a16="http://schemas.microsoft.com/office/drawing/2014/main" id="{02D8F35E-8B5E-4DD7-8D00-A63574EC8FF9}"/>
              </a:ext>
            </a:extLst>
          </p:cNvPr>
          <p:cNvSpPr txBox="1"/>
          <p:nvPr/>
        </p:nvSpPr>
        <p:spPr>
          <a:xfrm>
            <a:off x="773206" y="6406568"/>
            <a:ext cx="6595218" cy="135467"/>
          </a:xfrm>
          <a:prstGeom prst="rect">
            <a:avLst/>
          </a:prstGeom>
        </p:spPr>
        <p:txBody>
          <a:bodyPr vert="horz" wrap="square" lIns="0" tIns="26334" rIns="0" bIns="0" rtlCol="0">
            <a:spAutoFit/>
          </a:bodyPr>
          <a:lstStyle/>
          <a:p>
            <a:pPr marL="11206" marR="4483" defTabSz="403433">
              <a:lnSpc>
                <a:spcPts val="927"/>
              </a:lnSpc>
              <a:spcBef>
                <a:spcPts val="207"/>
              </a:spcBef>
              <a:defRPr/>
            </a:pPr>
            <a:r>
              <a:rPr lang="en-US" sz="706" i="1" spc="9" dirty="0">
                <a:solidFill>
                  <a:srgbClr val="757475"/>
                </a:solidFill>
                <a:latin typeface="Montserrat" panose="00000500000000000000" pitchFamily="2" charset="0"/>
                <a:cs typeface="Montserrat"/>
              </a:rPr>
              <a:t>Sources: The Ohio State University, Columbus 2020.</a:t>
            </a:r>
            <a:endParaRPr sz="706" i="1" dirty="0">
              <a:solidFill>
                <a:prstClr val="black"/>
              </a:solidFill>
              <a:latin typeface="Montserrat" panose="00000500000000000000" pitchFamily="2" charset="0"/>
              <a:cs typeface="Montserrat"/>
            </a:endParaRPr>
          </a:p>
        </p:txBody>
      </p:sp>
      <p:sp>
        <p:nvSpPr>
          <p:cNvPr id="14" name="TextBox 13">
            <a:extLst>
              <a:ext uri="{FF2B5EF4-FFF2-40B4-BE49-F238E27FC236}">
                <a16:creationId xmlns:a16="http://schemas.microsoft.com/office/drawing/2014/main" id="{A5B8BDAC-F5A7-4A46-97D8-91BDE979A0D7}"/>
              </a:ext>
            </a:extLst>
          </p:cNvPr>
          <p:cNvSpPr txBox="1"/>
          <p:nvPr/>
        </p:nvSpPr>
        <p:spPr>
          <a:xfrm>
            <a:off x="745518" y="1086223"/>
            <a:ext cx="7749596" cy="262059"/>
          </a:xfrm>
          <a:prstGeom prst="rect">
            <a:avLst/>
          </a:prstGeom>
          <a:noFill/>
        </p:spPr>
        <p:txBody>
          <a:bodyPr wrap="square" rtlCol="0">
            <a:spAutoFit/>
          </a:bodyPr>
          <a:lstStyle/>
          <a:p>
            <a:pPr defTabSz="403433">
              <a:defRPr/>
            </a:pPr>
            <a:r>
              <a:rPr lang="en-US" sz="1103" b="1" dirty="0">
                <a:solidFill>
                  <a:srgbClr val="EE3824"/>
                </a:solidFill>
                <a:latin typeface="Montserrat" panose="00000500000000000000" pitchFamily="2" charset="0"/>
              </a:rPr>
              <a:t>EDUCATIONAL EXCELLENCE: COMMUNICATION, JOURNALISM, AND LINGUISTICS</a:t>
            </a:r>
          </a:p>
        </p:txBody>
      </p:sp>
      <p:sp>
        <p:nvSpPr>
          <p:cNvPr id="17" name="TextBox 16">
            <a:extLst>
              <a:ext uri="{FF2B5EF4-FFF2-40B4-BE49-F238E27FC236}">
                <a16:creationId xmlns:a16="http://schemas.microsoft.com/office/drawing/2014/main" id="{18BE5AA9-13B1-4101-9D4E-8117BBC08936}"/>
              </a:ext>
            </a:extLst>
          </p:cNvPr>
          <p:cNvSpPr txBox="1"/>
          <p:nvPr/>
        </p:nvSpPr>
        <p:spPr>
          <a:xfrm>
            <a:off x="764796" y="1405108"/>
            <a:ext cx="7869034" cy="798424"/>
          </a:xfrm>
          <a:prstGeom prst="rect">
            <a:avLst/>
          </a:prstGeom>
          <a:noFill/>
        </p:spPr>
        <p:txBody>
          <a:bodyPr wrap="square" rtlCol="0">
            <a:spAutoFit/>
          </a:bodyPr>
          <a:lstStyle/>
          <a:p>
            <a:pPr lvl="0">
              <a:defRPr/>
            </a:pPr>
            <a:r>
              <a:rPr lang="en-US" sz="1147" dirty="0">
                <a:solidFill>
                  <a:prstClr val="black"/>
                </a:solidFill>
                <a:latin typeface="Montserrat" panose="00000500000000000000" pitchFamily="2" charset="0"/>
              </a:rPr>
              <a:t>The Ohio State University offers more than 800 courses across various departments that feature international content.  OSU’s Fisher College of Business is also home to a U.S. Center for International Business and Research (CIBER).</a:t>
            </a:r>
          </a:p>
          <a:p>
            <a:pPr defTabSz="403433">
              <a:defRPr/>
            </a:pPr>
            <a:r>
              <a:rPr lang="en-US" sz="1147" dirty="0">
                <a:solidFill>
                  <a:prstClr val="black"/>
                </a:solidFill>
                <a:latin typeface="Montserrat" panose="00000500000000000000" pitchFamily="2" charset="0"/>
              </a:rPr>
              <a:t>   </a:t>
            </a:r>
          </a:p>
        </p:txBody>
      </p:sp>
      <p:sp>
        <p:nvSpPr>
          <p:cNvPr id="47" name="TextBox 46">
            <a:extLst>
              <a:ext uri="{FF2B5EF4-FFF2-40B4-BE49-F238E27FC236}">
                <a16:creationId xmlns:a16="http://schemas.microsoft.com/office/drawing/2014/main" id="{D5969523-6DD8-487A-B2DC-88AAD6B63694}"/>
              </a:ext>
            </a:extLst>
          </p:cNvPr>
          <p:cNvSpPr txBox="1"/>
          <p:nvPr/>
        </p:nvSpPr>
        <p:spPr>
          <a:xfrm>
            <a:off x="4815645" y="2289635"/>
            <a:ext cx="3866112" cy="635302"/>
          </a:xfrm>
          <a:prstGeom prst="rect">
            <a:avLst/>
          </a:prstGeom>
          <a:noFill/>
        </p:spPr>
        <p:txBody>
          <a:bodyPr wrap="square" rtlCol="0">
            <a:spAutoFit/>
          </a:bodyPr>
          <a:lstStyle/>
          <a:p>
            <a:pPr defTabSz="403433">
              <a:defRPr/>
            </a:pPr>
            <a:r>
              <a:rPr lang="en-US" sz="882" b="1" dirty="0">
                <a:solidFill>
                  <a:schemeClr val="tx1">
                    <a:lumMod val="65000"/>
                    <a:lumOff val="35000"/>
                  </a:schemeClr>
                </a:solidFill>
                <a:latin typeface="Montserrat" panose="00000500000000000000" pitchFamily="2" charset="0"/>
              </a:rPr>
              <a:t>International Enrollment</a:t>
            </a:r>
            <a:r>
              <a:rPr lang="en-US" sz="882" dirty="0">
                <a:solidFill>
                  <a:schemeClr val="tx1">
                    <a:lumMod val="65000"/>
                    <a:lumOff val="35000"/>
                  </a:schemeClr>
                </a:solidFill>
                <a:latin typeface="Montserrat" panose="00000500000000000000" pitchFamily="2" charset="0"/>
              </a:rPr>
              <a:t>: More than 6,700 students from over 100 countries. Top countries include China, India, Korea, Malaysia, Taiwan, Canada, Iran, Turkey, Japan, Saudi Arabia.</a:t>
            </a:r>
          </a:p>
          <a:p>
            <a:pPr marL="151287" indent="-151287" defTabSz="403433">
              <a:buFont typeface="Arial" panose="020B0604020202020204" pitchFamily="34" charset="0"/>
              <a:buChar char="•"/>
              <a:defRPr/>
            </a:pPr>
            <a:endParaRPr lang="en-US" sz="882" dirty="0">
              <a:solidFill>
                <a:schemeClr val="tx1">
                  <a:lumMod val="65000"/>
                  <a:lumOff val="35000"/>
                </a:schemeClr>
              </a:solidFill>
              <a:latin typeface="Montserrat" panose="00000500000000000000" pitchFamily="2" charset="0"/>
            </a:endParaRPr>
          </a:p>
        </p:txBody>
      </p:sp>
      <p:sp>
        <p:nvSpPr>
          <p:cNvPr id="52" name="object 8">
            <a:extLst>
              <a:ext uri="{FF2B5EF4-FFF2-40B4-BE49-F238E27FC236}">
                <a16:creationId xmlns:a16="http://schemas.microsoft.com/office/drawing/2014/main" id="{6F967BC5-5BC4-479F-9B72-5FDB70776A77}"/>
              </a:ext>
            </a:extLst>
          </p:cNvPr>
          <p:cNvSpPr/>
          <p:nvPr/>
        </p:nvSpPr>
        <p:spPr>
          <a:xfrm>
            <a:off x="912729" y="2249695"/>
            <a:ext cx="654950" cy="403412"/>
          </a:xfrm>
          <a:prstGeom prst="rect">
            <a:avLst/>
          </a:prstGeom>
          <a:blipFill>
            <a:blip r:embed="rId2" cstate="print"/>
            <a:stretch>
              <a:fillRect/>
            </a:stretch>
          </a:blipFill>
        </p:spPr>
        <p:txBody>
          <a:bodyPr wrap="square" lIns="0" tIns="0" rIns="0" bIns="0" rtlCol="0"/>
          <a:lstStyle/>
          <a:p>
            <a:pPr defTabSz="403433">
              <a:defRPr/>
            </a:pPr>
            <a:endParaRPr sz="1588" dirty="0">
              <a:solidFill>
                <a:prstClr val="black"/>
              </a:solidFill>
              <a:latin typeface="Calibri" panose="020F0502020204030204"/>
            </a:endParaRPr>
          </a:p>
        </p:txBody>
      </p:sp>
      <p:sp>
        <p:nvSpPr>
          <p:cNvPr id="53" name="TextBox 52">
            <a:extLst>
              <a:ext uri="{FF2B5EF4-FFF2-40B4-BE49-F238E27FC236}">
                <a16:creationId xmlns:a16="http://schemas.microsoft.com/office/drawing/2014/main" id="{E0B450BF-8AF9-4AFE-BBA6-0008CD1BC466}"/>
              </a:ext>
            </a:extLst>
          </p:cNvPr>
          <p:cNvSpPr txBox="1"/>
          <p:nvPr/>
        </p:nvSpPr>
        <p:spPr>
          <a:xfrm>
            <a:off x="7338466" y="372670"/>
            <a:ext cx="930063" cy="458844"/>
          </a:xfrm>
          <a:prstGeom prst="rect">
            <a:avLst/>
          </a:prstGeom>
          <a:noFill/>
        </p:spPr>
        <p:txBody>
          <a:bodyPr wrap="none" rtlCol="0">
            <a:spAutoFit/>
          </a:bodyPr>
          <a:lstStyle/>
          <a:p>
            <a:pPr algn="ctr" defTabSz="403433">
              <a:defRPr/>
            </a:pPr>
            <a:r>
              <a:rPr lang="en-US" sz="1191" b="1" dirty="0">
                <a:solidFill>
                  <a:prstClr val="white"/>
                </a:solidFill>
                <a:latin typeface="Montserrat" panose="00000500000000000000" pitchFamily="2" charset="0"/>
              </a:rPr>
              <a:t>TALENT</a:t>
            </a:r>
          </a:p>
          <a:p>
            <a:pPr algn="ctr" defTabSz="403433">
              <a:defRPr/>
            </a:pPr>
            <a:r>
              <a:rPr lang="en-US" sz="1191" b="1" dirty="0">
                <a:solidFill>
                  <a:prstClr val="white"/>
                </a:solidFill>
                <a:latin typeface="Montserrat" panose="00000500000000000000" pitchFamily="2" charset="0"/>
              </a:rPr>
              <a:t>PIPELINE</a:t>
            </a:r>
          </a:p>
        </p:txBody>
      </p:sp>
      <p:sp>
        <p:nvSpPr>
          <p:cNvPr id="22" name="TextBox 21">
            <a:extLst>
              <a:ext uri="{FF2B5EF4-FFF2-40B4-BE49-F238E27FC236}">
                <a16:creationId xmlns:a16="http://schemas.microsoft.com/office/drawing/2014/main" id="{18BE5AA9-13B1-4101-9D4E-8117BBC08936}"/>
              </a:ext>
            </a:extLst>
          </p:cNvPr>
          <p:cNvSpPr txBox="1"/>
          <p:nvPr/>
        </p:nvSpPr>
        <p:spPr>
          <a:xfrm>
            <a:off x="1691093" y="2148270"/>
            <a:ext cx="3026290" cy="947567"/>
          </a:xfrm>
          <a:prstGeom prst="rect">
            <a:avLst/>
          </a:prstGeom>
          <a:noFill/>
        </p:spPr>
        <p:txBody>
          <a:bodyPr wrap="square" rtlCol="0">
            <a:spAutoFit/>
          </a:bodyPr>
          <a:lstStyle/>
          <a:p>
            <a:pPr defTabSz="403433">
              <a:defRPr/>
            </a:pPr>
            <a:r>
              <a:rPr lang="en-US" sz="882" b="1" dirty="0">
                <a:solidFill>
                  <a:srgbClr val="EC3824"/>
                </a:solidFill>
                <a:latin typeface="Montserrat"/>
              </a:rPr>
              <a:t>The Ohio State University</a:t>
            </a:r>
            <a:endParaRPr lang="en-US" sz="882" dirty="0">
              <a:solidFill>
                <a:prstClr val="black">
                  <a:lumMod val="65000"/>
                  <a:lumOff val="35000"/>
                </a:prstClr>
              </a:solidFill>
              <a:latin typeface="Montserrat"/>
            </a:endParaRPr>
          </a:p>
          <a:p>
            <a:pPr lvl="0">
              <a:defRPr/>
            </a:pPr>
            <a:r>
              <a:rPr lang="en-US" sz="882" b="1" dirty="0">
                <a:solidFill>
                  <a:prstClr val="black">
                    <a:lumMod val="65000"/>
                    <a:lumOff val="35000"/>
                  </a:prstClr>
                </a:solidFill>
                <a:latin typeface="Montserrat"/>
              </a:rPr>
              <a:t>Total enrollment: 61,170 </a:t>
            </a:r>
          </a:p>
          <a:p>
            <a:pPr lvl="0">
              <a:defRPr/>
            </a:pPr>
            <a:r>
              <a:rPr lang="en-US" sz="882" b="1" dirty="0">
                <a:solidFill>
                  <a:prstClr val="black">
                    <a:lumMod val="65000"/>
                    <a:lumOff val="35000"/>
                  </a:prstClr>
                </a:solidFill>
                <a:latin typeface="Montserrat"/>
              </a:rPr>
              <a:t>Programs include: </a:t>
            </a:r>
            <a:r>
              <a:rPr lang="en-US" sz="882" dirty="0">
                <a:solidFill>
                  <a:prstClr val="black">
                    <a:lumMod val="65000"/>
                    <a:lumOff val="35000"/>
                  </a:prstClr>
                </a:solidFill>
                <a:latin typeface="Montserrat"/>
              </a:rPr>
              <a:t>Communication, Linguistics, Journalism, East Asian Languages, Data Analytics.</a:t>
            </a:r>
          </a:p>
          <a:p>
            <a:pPr defTabSz="403433">
              <a:defRPr/>
            </a:pPr>
            <a:br>
              <a:rPr lang="en-US" sz="882" dirty="0">
                <a:solidFill>
                  <a:srgbClr val="000000"/>
                </a:solidFill>
                <a:latin typeface="Montserrat"/>
              </a:rPr>
            </a:br>
            <a:endParaRPr lang="en-US" sz="1147" dirty="0">
              <a:solidFill>
                <a:prstClr val="black"/>
              </a:solidFill>
              <a:latin typeface="Montserrat" panose="00000500000000000000" pitchFamily="2" charset="0"/>
            </a:endParaRPr>
          </a:p>
        </p:txBody>
      </p:sp>
      <p:sp>
        <p:nvSpPr>
          <p:cNvPr id="2" name="TextBox 1">
            <a:extLst>
              <a:ext uri="{FF2B5EF4-FFF2-40B4-BE49-F238E27FC236}">
                <a16:creationId xmlns:a16="http://schemas.microsoft.com/office/drawing/2014/main" id="{E0196BD5-2AA1-4998-A4F4-E1338031700E}"/>
              </a:ext>
            </a:extLst>
          </p:cNvPr>
          <p:cNvSpPr txBox="1"/>
          <p:nvPr/>
        </p:nvSpPr>
        <p:spPr>
          <a:xfrm>
            <a:off x="745517" y="2895438"/>
            <a:ext cx="1880577" cy="3174715"/>
          </a:xfrm>
          <a:prstGeom prst="rect">
            <a:avLst/>
          </a:prstGeom>
          <a:noFill/>
          <a:ln>
            <a:solidFill>
              <a:schemeClr val="bg1">
                <a:lumMod val="75000"/>
              </a:schemeClr>
            </a:solidFill>
          </a:ln>
        </p:spPr>
        <p:txBody>
          <a:bodyPr wrap="square" rtlCol="0">
            <a:spAutoFit/>
          </a:bodyPr>
          <a:lstStyle/>
          <a:p>
            <a:pPr algn="ctr"/>
            <a:r>
              <a:rPr lang="en-US" sz="882" b="1" dirty="0">
                <a:solidFill>
                  <a:srgbClr val="EC3824"/>
                </a:solidFill>
                <a:latin typeface="Montserrat" panose="00000500000000000000" pitchFamily="2" charset="0"/>
              </a:rPr>
              <a:t>Communication and Journalism</a:t>
            </a:r>
          </a:p>
          <a:p>
            <a:endParaRPr lang="en-US" sz="971" dirty="0">
              <a:latin typeface="Montserrat" panose="00000500000000000000" pitchFamily="2" charset="0"/>
            </a:endParaRPr>
          </a:p>
          <a:p>
            <a:pPr algn="ctr"/>
            <a:r>
              <a:rPr lang="en-US" sz="794" b="1" dirty="0">
                <a:latin typeface="Montserrat" panose="00000500000000000000" pitchFamily="2" charset="0"/>
              </a:rPr>
              <a:t>#1 Communication Program in the World</a:t>
            </a:r>
          </a:p>
          <a:p>
            <a:pPr algn="ctr"/>
            <a:r>
              <a:rPr lang="en-US" sz="1059" b="1" dirty="0">
                <a:latin typeface="Montserrat" panose="00000500000000000000" pitchFamily="2" charset="0"/>
              </a:rPr>
              <a:t> </a:t>
            </a:r>
            <a:r>
              <a:rPr lang="en-US" sz="618" dirty="0">
                <a:latin typeface="Montserrat" panose="00000500000000000000" pitchFamily="2" charset="0"/>
              </a:rPr>
              <a:t>(CWUR, 2017)</a:t>
            </a:r>
          </a:p>
          <a:p>
            <a:pPr algn="ctr"/>
            <a:endParaRPr lang="en-US" sz="794" dirty="0">
              <a:latin typeface="Montserrat" panose="00000500000000000000" pitchFamily="2" charset="0"/>
            </a:endParaRPr>
          </a:p>
          <a:p>
            <a:r>
              <a:rPr lang="en-US" sz="794" dirty="0">
                <a:latin typeface="Montserrat" panose="00000500000000000000" pitchFamily="2" charset="0"/>
              </a:rPr>
              <a:t>Required courses include communication research methods, social media analytics and human-computer interaction.</a:t>
            </a:r>
          </a:p>
          <a:p>
            <a:endParaRPr lang="en-US" sz="794" dirty="0">
              <a:latin typeface="Montserrat" panose="00000500000000000000" pitchFamily="2" charset="0"/>
            </a:endParaRPr>
          </a:p>
          <a:p>
            <a:pPr algn="ctr"/>
            <a:r>
              <a:rPr lang="en-US" sz="882" dirty="0">
                <a:solidFill>
                  <a:srgbClr val="EC3824"/>
                </a:solidFill>
                <a:latin typeface="Montserrat" panose="00000500000000000000" pitchFamily="2" charset="0"/>
              </a:rPr>
              <a:t>Highlight: Public Affairs Journalism </a:t>
            </a:r>
          </a:p>
          <a:p>
            <a:pPr algn="ctr"/>
            <a:endParaRPr lang="en-US" sz="794" b="1" dirty="0">
              <a:solidFill>
                <a:srgbClr val="EC3824"/>
              </a:solidFill>
              <a:latin typeface="Montserrat" panose="00000500000000000000" pitchFamily="2" charset="0"/>
            </a:endParaRPr>
          </a:p>
          <a:p>
            <a:r>
              <a:rPr lang="en-US" sz="794" dirty="0">
                <a:latin typeface="Montserrat" panose="00000500000000000000" pitchFamily="2" charset="0"/>
              </a:rPr>
              <a:t>Teaches students how to investigate and disseminate news with a multimedia focus.</a:t>
            </a:r>
          </a:p>
          <a:p>
            <a:endParaRPr lang="en-US" sz="794" dirty="0">
              <a:latin typeface="Montserrat" panose="00000500000000000000" pitchFamily="2" charset="0"/>
            </a:endParaRPr>
          </a:p>
          <a:p>
            <a:r>
              <a:rPr lang="en-US" sz="794" dirty="0">
                <a:latin typeface="Montserrat" panose="00000500000000000000" pitchFamily="2" charset="0"/>
              </a:rPr>
              <a:t>Required courses include data journalism and quantitative reasoning.</a:t>
            </a:r>
            <a:endParaRPr lang="en-US" sz="1059" dirty="0">
              <a:latin typeface="Montserrat" panose="00000500000000000000" pitchFamily="2" charset="0"/>
            </a:endParaRPr>
          </a:p>
          <a:p>
            <a:endParaRPr lang="en-US" sz="971" dirty="0">
              <a:latin typeface="Montserrat" panose="00000500000000000000" pitchFamily="2" charset="0"/>
            </a:endParaRPr>
          </a:p>
        </p:txBody>
      </p:sp>
      <p:sp>
        <p:nvSpPr>
          <p:cNvPr id="4" name="TextBox 3">
            <a:extLst>
              <a:ext uri="{FF2B5EF4-FFF2-40B4-BE49-F238E27FC236}">
                <a16:creationId xmlns:a16="http://schemas.microsoft.com/office/drawing/2014/main" id="{CB08580C-02A9-496D-91BE-D8B379D812E9}"/>
              </a:ext>
            </a:extLst>
          </p:cNvPr>
          <p:cNvSpPr txBox="1"/>
          <p:nvPr/>
        </p:nvSpPr>
        <p:spPr>
          <a:xfrm>
            <a:off x="2733196" y="2895438"/>
            <a:ext cx="2364290" cy="3215432"/>
          </a:xfrm>
          <a:prstGeom prst="rect">
            <a:avLst/>
          </a:prstGeom>
          <a:noFill/>
          <a:ln>
            <a:solidFill>
              <a:schemeClr val="bg1">
                <a:lumMod val="75000"/>
              </a:schemeClr>
            </a:solidFill>
          </a:ln>
        </p:spPr>
        <p:txBody>
          <a:bodyPr wrap="square" rtlCol="0">
            <a:spAutoFit/>
          </a:bodyPr>
          <a:lstStyle/>
          <a:p>
            <a:pPr algn="ctr"/>
            <a:r>
              <a:rPr lang="en-US" sz="882" b="1" dirty="0">
                <a:solidFill>
                  <a:srgbClr val="EC3824"/>
                </a:solidFill>
                <a:latin typeface="Montserrat" panose="00000500000000000000" pitchFamily="2" charset="0"/>
              </a:rPr>
              <a:t>Data Analytics</a:t>
            </a:r>
          </a:p>
          <a:p>
            <a:endParaRPr lang="en-US" sz="971" b="1" dirty="0">
              <a:solidFill>
                <a:srgbClr val="EC3824"/>
              </a:solidFill>
              <a:latin typeface="Montserrat" panose="00000500000000000000" pitchFamily="2" charset="0"/>
            </a:endParaRPr>
          </a:p>
          <a:p>
            <a:r>
              <a:rPr lang="en-US" sz="794" b="1" dirty="0">
                <a:latin typeface="Montserrat" panose="00000500000000000000" pitchFamily="2" charset="0"/>
              </a:rPr>
              <a:t>State-of-the-art undergraduate data analytics program</a:t>
            </a:r>
            <a:r>
              <a:rPr lang="en-US" sz="794" dirty="0">
                <a:latin typeface="Montserrat" panose="00000500000000000000" pitchFamily="2" charset="0"/>
              </a:rPr>
              <a:t> currently enrolls 140 students in major program and 217 in the pre-major. </a:t>
            </a:r>
          </a:p>
          <a:p>
            <a:endParaRPr lang="en-US" sz="794" b="1" dirty="0">
              <a:latin typeface="Montserrat" panose="00000500000000000000" pitchFamily="2" charset="0"/>
            </a:endParaRPr>
          </a:p>
          <a:p>
            <a:r>
              <a:rPr lang="en-US" sz="794" dirty="0">
                <a:latin typeface="Montserrat" panose="00000500000000000000" pitchFamily="2" charset="0"/>
              </a:rPr>
              <a:t>The Computational Analytics specialization includes various possible focus areas:  linguistics and text analytics, machine learning, graph analytics, visual analytics and cybersecurity.</a:t>
            </a:r>
          </a:p>
          <a:p>
            <a:endParaRPr lang="en-US" sz="794" dirty="0">
              <a:latin typeface="Montserrat" panose="00000500000000000000" pitchFamily="2" charset="0"/>
            </a:endParaRPr>
          </a:p>
          <a:p>
            <a:pPr algn="ctr"/>
            <a:r>
              <a:rPr lang="en-US" sz="882" dirty="0">
                <a:solidFill>
                  <a:srgbClr val="EC3824"/>
                </a:solidFill>
                <a:latin typeface="Montserrat" panose="00000500000000000000" pitchFamily="2" charset="0"/>
              </a:rPr>
              <a:t>Highlight: </a:t>
            </a:r>
            <a:r>
              <a:rPr lang="en-US" sz="882" dirty="0" err="1">
                <a:solidFill>
                  <a:srgbClr val="EC3824"/>
                </a:solidFill>
                <a:latin typeface="Montserrat" panose="00000500000000000000" pitchFamily="2" charset="0"/>
              </a:rPr>
              <a:t>DataFest</a:t>
            </a:r>
            <a:r>
              <a:rPr lang="en-US" sz="882" dirty="0">
                <a:solidFill>
                  <a:srgbClr val="EC3824"/>
                </a:solidFill>
                <a:latin typeface="Montserrat" panose="00000500000000000000" pitchFamily="2" charset="0"/>
              </a:rPr>
              <a:t>™, American Statistical Association</a:t>
            </a:r>
          </a:p>
          <a:p>
            <a:endParaRPr lang="en-US" sz="794" b="1" dirty="0">
              <a:latin typeface="Montserrat" panose="00000500000000000000" pitchFamily="2" charset="0"/>
            </a:endParaRPr>
          </a:p>
          <a:p>
            <a:r>
              <a:rPr lang="en-US" sz="794" dirty="0">
                <a:latin typeface="Montserrat" panose="00000500000000000000" pitchFamily="2" charset="0"/>
              </a:rPr>
              <a:t>Undergraduate student teams work over the course of a weekend to interpret, analyze and draw insights from a dataset provided by a major company. </a:t>
            </a:r>
          </a:p>
          <a:p>
            <a:endParaRPr lang="en-US" sz="794" dirty="0">
              <a:latin typeface="Montserrat" panose="00000500000000000000" pitchFamily="2" charset="0"/>
            </a:endParaRPr>
          </a:p>
          <a:p>
            <a:r>
              <a:rPr lang="en-US" sz="794" dirty="0">
                <a:latin typeface="Montserrat" panose="00000500000000000000" pitchFamily="2" charset="0"/>
              </a:rPr>
              <a:t>At the end of the weekend, teams present their analyses to a panel of judges. Datasets previously provided by Ticketmaster, Expedia and Indeed.com.</a:t>
            </a:r>
          </a:p>
        </p:txBody>
      </p:sp>
      <p:sp>
        <p:nvSpPr>
          <p:cNvPr id="5" name="TextBox 4">
            <a:extLst>
              <a:ext uri="{FF2B5EF4-FFF2-40B4-BE49-F238E27FC236}">
                <a16:creationId xmlns:a16="http://schemas.microsoft.com/office/drawing/2014/main" id="{1DA7F71F-F79E-4865-A344-722A06E6DD98}"/>
              </a:ext>
            </a:extLst>
          </p:cNvPr>
          <p:cNvSpPr txBox="1"/>
          <p:nvPr/>
        </p:nvSpPr>
        <p:spPr>
          <a:xfrm>
            <a:off x="5195748" y="2895438"/>
            <a:ext cx="3381392" cy="1925464"/>
          </a:xfrm>
          <a:prstGeom prst="rect">
            <a:avLst/>
          </a:prstGeom>
          <a:noFill/>
          <a:ln>
            <a:solidFill>
              <a:schemeClr val="bg1">
                <a:lumMod val="75000"/>
              </a:schemeClr>
            </a:solidFill>
          </a:ln>
        </p:spPr>
        <p:txBody>
          <a:bodyPr wrap="square" rtlCol="0">
            <a:spAutoFit/>
          </a:bodyPr>
          <a:lstStyle/>
          <a:p>
            <a:pPr algn="ctr"/>
            <a:r>
              <a:rPr lang="en-US" sz="882" b="1" dirty="0">
                <a:solidFill>
                  <a:srgbClr val="EC3824"/>
                </a:solidFill>
                <a:latin typeface="Montserrat" panose="00000500000000000000" pitchFamily="2" charset="0"/>
              </a:rPr>
              <a:t>Linguistics</a:t>
            </a:r>
            <a:endParaRPr lang="en-US" sz="927" b="1" dirty="0">
              <a:solidFill>
                <a:srgbClr val="EC3824"/>
              </a:solidFill>
              <a:latin typeface="Montserrat" panose="00000500000000000000" pitchFamily="2" charset="0"/>
            </a:endParaRPr>
          </a:p>
          <a:p>
            <a:endParaRPr lang="en-US" sz="794" b="1" dirty="0">
              <a:solidFill>
                <a:srgbClr val="EC3824"/>
              </a:solidFill>
              <a:latin typeface="Montserrat" panose="00000500000000000000" pitchFamily="2" charset="0"/>
            </a:endParaRPr>
          </a:p>
          <a:p>
            <a:pPr algn="ctr"/>
            <a:r>
              <a:rPr lang="en-US" sz="794" b="1" dirty="0">
                <a:latin typeface="Montserrat" panose="00000500000000000000" pitchFamily="2" charset="0"/>
              </a:rPr>
              <a:t>#8 Linguistic Program in the World </a:t>
            </a:r>
          </a:p>
          <a:p>
            <a:pPr algn="ctr"/>
            <a:r>
              <a:rPr lang="en-US" sz="618" dirty="0">
                <a:latin typeface="Montserrat" panose="00000500000000000000" pitchFamily="2" charset="0"/>
              </a:rPr>
              <a:t>(CWUR, 2017)</a:t>
            </a:r>
          </a:p>
          <a:p>
            <a:endParaRPr lang="en-US" sz="794" b="1" dirty="0">
              <a:latin typeface="Montserrat" panose="00000500000000000000" pitchFamily="2" charset="0"/>
            </a:endParaRPr>
          </a:p>
          <a:p>
            <a:r>
              <a:rPr lang="en-US" sz="794" dirty="0">
                <a:latin typeface="Montserrat" panose="00000500000000000000" pitchFamily="2" charset="0"/>
              </a:rPr>
              <a:t>Offers computational linguistics specialization with required coursework in quantitative and logical skills, including mathematical and data analysis.</a:t>
            </a:r>
          </a:p>
          <a:p>
            <a:endParaRPr lang="en-US" sz="794" dirty="0">
              <a:latin typeface="Montserrat" panose="00000500000000000000" pitchFamily="2" charset="0"/>
            </a:endParaRPr>
          </a:p>
          <a:p>
            <a:pPr algn="ctr"/>
            <a:r>
              <a:rPr lang="en-US" sz="882" dirty="0">
                <a:solidFill>
                  <a:srgbClr val="EC3824"/>
                </a:solidFill>
                <a:latin typeface="Montserrat" panose="00000500000000000000" pitchFamily="2" charset="0"/>
              </a:rPr>
              <a:t>Highlight: Ohio Supercomputer Center (OSC)</a:t>
            </a:r>
          </a:p>
          <a:p>
            <a:endParaRPr lang="en-US" sz="794" b="1" dirty="0">
              <a:latin typeface="Montserrat" panose="00000500000000000000" pitchFamily="2" charset="0"/>
            </a:endParaRPr>
          </a:p>
          <a:p>
            <a:r>
              <a:rPr lang="en-US" sz="794" dirty="0">
                <a:latin typeface="Montserrat" panose="00000500000000000000" pitchFamily="2" charset="0"/>
              </a:rPr>
              <a:t>Ohio State’s linguistics students and professors partner with the Columbus-based OSC on the development of computer algorithms and statistical grammar techniques to translate news text in lesser known languages.</a:t>
            </a:r>
            <a:endParaRPr lang="en-US" sz="794" b="1" dirty="0">
              <a:latin typeface="Montserrat" panose="00000500000000000000" pitchFamily="2" charset="0"/>
            </a:endParaRPr>
          </a:p>
        </p:txBody>
      </p:sp>
      <p:sp>
        <p:nvSpPr>
          <p:cNvPr id="6" name="TextBox 5">
            <a:extLst>
              <a:ext uri="{FF2B5EF4-FFF2-40B4-BE49-F238E27FC236}">
                <a16:creationId xmlns:a16="http://schemas.microsoft.com/office/drawing/2014/main" id="{C610C66C-FE52-4244-8A52-ADD0875CE1A3}"/>
              </a:ext>
            </a:extLst>
          </p:cNvPr>
          <p:cNvSpPr txBox="1"/>
          <p:nvPr/>
        </p:nvSpPr>
        <p:spPr>
          <a:xfrm>
            <a:off x="5195748" y="5001922"/>
            <a:ext cx="3381392" cy="1110625"/>
          </a:xfrm>
          <a:prstGeom prst="rect">
            <a:avLst/>
          </a:prstGeom>
          <a:noFill/>
          <a:ln>
            <a:solidFill>
              <a:schemeClr val="bg1">
                <a:lumMod val="75000"/>
              </a:schemeClr>
            </a:solidFill>
          </a:ln>
        </p:spPr>
        <p:txBody>
          <a:bodyPr wrap="square" rtlCol="0">
            <a:spAutoFit/>
          </a:bodyPr>
          <a:lstStyle/>
          <a:p>
            <a:pPr algn="ctr"/>
            <a:r>
              <a:rPr lang="en-US" sz="882" b="1" dirty="0">
                <a:solidFill>
                  <a:srgbClr val="EC3824"/>
                </a:solidFill>
                <a:latin typeface="Montserrat" panose="00000500000000000000" pitchFamily="2" charset="0"/>
              </a:rPr>
              <a:t>Foreign Language</a:t>
            </a:r>
          </a:p>
          <a:p>
            <a:endParaRPr lang="en-US" sz="794" b="1" dirty="0">
              <a:solidFill>
                <a:srgbClr val="EC3824"/>
              </a:solidFill>
              <a:latin typeface="Montserrat" panose="00000500000000000000" pitchFamily="2" charset="0"/>
            </a:endParaRPr>
          </a:p>
          <a:p>
            <a:r>
              <a:rPr lang="en-US" sz="794" dirty="0">
                <a:latin typeface="Montserrat" panose="00000500000000000000" pitchFamily="2" charset="0"/>
              </a:rPr>
              <a:t>30 languages offered through more than 600 courses</a:t>
            </a:r>
          </a:p>
          <a:p>
            <a:endParaRPr lang="en-US" sz="882" dirty="0">
              <a:latin typeface="Montserrat" panose="00000500000000000000" pitchFamily="2" charset="0"/>
            </a:endParaRPr>
          </a:p>
          <a:p>
            <a:pPr algn="ctr"/>
            <a:r>
              <a:rPr lang="en-US" sz="882" dirty="0">
                <a:solidFill>
                  <a:srgbClr val="EC3824"/>
                </a:solidFill>
                <a:latin typeface="Montserrat" panose="00000500000000000000" pitchFamily="2" charset="0"/>
              </a:rPr>
              <a:t>Highlight: Chinese Language Program</a:t>
            </a:r>
          </a:p>
          <a:p>
            <a:endParaRPr lang="en-US" sz="794" dirty="0">
              <a:latin typeface="Montserrat" panose="00000500000000000000" pitchFamily="2" charset="0"/>
            </a:endParaRPr>
          </a:p>
          <a:p>
            <a:r>
              <a:rPr lang="en-US" sz="794" dirty="0">
                <a:latin typeface="Montserrat" panose="00000500000000000000" pitchFamily="2" charset="0"/>
              </a:rPr>
              <a:t>Consists of 70 undergraduate majors, 50 undergraduate minors, and one of the largest U.S. graduate programs.</a:t>
            </a:r>
          </a:p>
        </p:txBody>
      </p:sp>
    </p:spTree>
    <p:extLst>
      <p:ext uri="{BB962C8B-B14F-4D97-AF65-F5344CB8AC3E}">
        <p14:creationId xmlns:p14="http://schemas.microsoft.com/office/powerpoint/2010/main" val="1756985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4E46ED-BDEE-4FB4-84B2-82E4BA6AE8F1}"/>
              </a:ext>
            </a:extLst>
          </p:cNvPr>
          <p:cNvSpPr txBox="1"/>
          <p:nvPr/>
        </p:nvSpPr>
        <p:spPr>
          <a:xfrm>
            <a:off x="745518" y="2122431"/>
            <a:ext cx="4341952" cy="3256276"/>
          </a:xfrm>
          <a:prstGeom prst="rect">
            <a:avLst/>
          </a:prstGeom>
          <a:noFill/>
          <a:ln>
            <a:solidFill>
              <a:schemeClr val="bg1">
                <a:lumMod val="75000"/>
              </a:schemeClr>
            </a:solidFill>
          </a:ln>
        </p:spPr>
        <p:txBody>
          <a:bodyPr wrap="square" rtlCol="0">
            <a:spAutoFit/>
          </a:bodyPr>
          <a:lstStyle/>
          <a:p>
            <a:pPr algn="ctr"/>
            <a:r>
              <a:rPr lang="en-US" sz="882" b="1" dirty="0">
                <a:solidFill>
                  <a:srgbClr val="EC3824"/>
                </a:solidFill>
                <a:latin typeface="Montserrat" panose="00000500000000000000" pitchFamily="2" charset="0"/>
              </a:rPr>
              <a:t>Communication and Journalism</a:t>
            </a:r>
          </a:p>
          <a:p>
            <a:endParaRPr lang="en-US" sz="794" b="1" dirty="0">
              <a:solidFill>
                <a:srgbClr val="FF0000"/>
              </a:solidFill>
              <a:latin typeface="Montserrat" panose="00000500000000000000" pitchFamily="2" charset="0"/>
            </a:endParaRPr>
          </a:p>
          <a:p>
            <a:pPr algn="ctr"/>
            <a:r>
              <a:rPr lang="en-US" sz="794" b="1" dirty="0">
                <a:latin typeface="Montserrat" panose="00000500000000000000" pitchFamily="2" charset="0"/>
              </a:rPr>
              <a:t>Scripps School of Journalism:</a:t>
            </a:r>
          </a:p>
          <a:p>
            <a:pPr algn="ctr"/>
            <a:r>
              <a:rPr lang="en-US" sz="794" b="1" dirty="0">
                <a:latin typeface="Montserrat" panose="00000500000000000000" pitchFamily="2" charset="0"/>
              </a:rPr>
              <a:t>Top 10 journalism school in the U.S.</a:t>
            </a:r>
          </a:p>
          <a:p>
            <a:endParaRPr lang="en-US" sz="618" b="1" dirty="0">
              <a:latin typeface="Montserrat" panose="00000500000000000000" pitchFamily="2" charset="0"/>
            </a:endParaRPr>
          </a:p>
          <a:p>
            <a:r>
              <a:rPr lang="en-US" sz="794" dirty="0">
                <a:latin typeface="Montserrat" panose="00000500000000000000" pitchFamily="2" charset="0"/>
              </a:rPr>
              <a:t>Designated an Ohio Board of Regents Center of Excellence for the quality of its 200+ annual graduates. </a:t>
            </a:r>
          </a:p>
          <a:p>
            <a:endParaRPr lang="en-US" sz="794" dirty="0">
              <a:latin typeface="Montserrat" panose="00000500000000000000" pitchFamily="2" charset="0"/>
            </a:endParaRPr>
          </a:p>
          <a:p>
            <a:r>
              <a:rPr lang="en-US" sz="794" dirty="0">
                <a:latin typeface="Montserrat" panose="00000500000000000000" pitchFamily="2" charset="0"/>
              </a:rPr>
              <a:t>B.S. Journalism in two tracks: News &amp; Information and Strategic Communication. Core coursework in data journalism, multiplatform reporting and writing, and specialized business media.</a:t>
            </a:r>
          </a:p>
          <a:p>
            <a:endParaRPr lang="en-US" sz="794" dirty="0">
              <a:latin typeface="Montserrat" panose="00000500000000000000" pitchFamily="2" charset="0"/>
            </a:endParaRPr>
          </a:p>
          <a:p>
            <a:pPr algn="ctr"/>
            <a:r>
              <a:rPr lang="en-US" sz="794" b="1" dirty="0">
                <a:latin typeface="Montserrat" panose="00000500000000000000" pitchFamily="2" charset="0"/>
              </a:rPr>
              <a:t>Institute for International Journalism</a:t>
            </a:r>
            <a:r>
              <a:rPr lang="en-US" sz="794" dirty="0">
                <a:latin typeface="Montserrat" panose="00000500000000000000" pitchFamily="2" charset="0"/>
              </a:rPr>
              <a:t>: </a:t>
            </a:r>
          </a:p>
          <a:p>
            <a:pPr algn="ctr"/>
            <a:endParaRPr lang="en-US" sz="794" dirty="0">
              <a:latin typeface="Montserrat" panose="00000500000000000000" pitchFamily="2" charset="0"/>
            </a:endParaRPr>
          </a:p>
          <a:p>
            <a:r>
              <a:rPr lang="en-US" sz="794" dirty="0">
                <a:latin typeface="Montserrat" panose="00000500000000000000" pitchFamily="2" charset="0"/>
              </a:rPr>
              <a:t>Prepares students to work as international journalists and supports related research.</a:t>
            </a:r>
          </a:p>
          <a:p>
            <a:endParaRPr lang="en-US" sz="794" dirty="0">
              <a:latin typeface="Montserrat" panose="00000500000000000000" pitchFamily="2" charset="0"/>
            </a:endParaRPr>
          </a:p>
          <a:p>
            <a:r>
              <a:rPr lang="en-US" sz="794" dirty="0">
                <a:latin typeface="Montserrat" panose="00000500000000000000" pitchFamily="2" charset="0"/>
              </a:rPr>
              <a:t>Oversees foreign correspondence internships with the Associated Press in Rome, London, Paris, Amsterdam, Caracas and Jerusalem.</a:t>
            </a:r>
          </a:p>
          <a:p>
            <a:endParaRPr lang="en-US" sz="794" dirty="0">
              <a:latin typeface="Montserrat" panose="00000500000000000000" pitchFamily="2" charset="0"/>
            </a:endParaRPr>
          </a:p>
          <a:p>
            <a:pPr algn="ctr"/>
            <a:r>
              <a:rPr lang="en-US" sz="794" b="1" dirty="0">
                <a:latin typeface="Montserrat" panose="00000500000000000000" pitchFamily="2" charset="0"/>
              </a:rPr>
              <a:t>J. Warren McClure School of Information and Telecommunication Systems</a:t>
            </a:r>
            <a:r>
              <a:rPr lang="en-US" sz="794" dirty="0">
                <a:latin typeface="Montserrat" panose="00000500000000000000" pitchFamily="2" charset="0"/>
              </a:rPr>
              <a:t>:</a:t>
            </a:r>
          </a:p>
          <a:p>
            <a:pPr algn="ctr"/>
            <a:endParaRPr lang="en-US" sz="794" dirty="0">
              <a:latin typeface="Montserrat" panose="00000500000000000000" pitchFamily="2" charset="0"/>
            </a:endParaRPr>
          </a:p>
          <a:p>
            <a:r>
              <a:rPr lang="en-US" sz="794" dirty="0">
                <a:latin typeface="Montserrat" panose="00000500000000000000" pitchFamily="2" charset="0"/>
              </a:rPr>
              <a:t>Educates students about the design, management, and uses of communication technologies. Unique coursework focuses on the business applications of voice and data networks and services.</a:t>
            </a:r>
          </a:p>
          <a:p>
            <a:endParaRPr lang="en-US" sz="794" dirty="0">
              <a:latin typeface="Montserrat" panose="00000500000000000000" pitchFamily="2" charset="0"/>
            </a:endParaRPr>
          </a:p>
        </p:txBody>
      </p:sp>
      <p:sp>
        <p:nvSpPr>
          <p:cNvPr id="3" name="Rectangle 2">
            <a:extLst>
              <a:ext uri="{FF2B5EF4-FFF2-40B4-BE49-F238E27FC236}">
                <a16:creationId xmlns:a16="http://schemas.microsoft.com/office/drawing/2014/main" id="{6DFFF48E-73EC-48F7-9BAC-F7D61995037C}"/>
              </a:ext>
            </a:extLst>
          </p:cNvPr>
          <p:cNvSpPr/>
          <p:nvPr/>
        </p:nvSpPr>
        <p:spPr>
          <a:xfrm>
            <a:off x="6925236" y="361390"/>
            <a:ext cx="1756522" cy="470647"/>
          </a:xfrm>
          <a:prstGeom prst="rect">
            <a:avLst/>
          </a:prstGeom>
          <a:solidFill>
            <a:srgbClr val="BEBAB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3433">
              <a:defRPr/>
            </a:pPr>
            <a:endParaRPr lang="en-US" sz="1588" dirty="0">
              <a:solidFill>
                <a:prstClr val="white"/>
              </a:solidFill>
              <a:latin typeface="Calibri" panose="020F0502020204030204"/>
            </a:endParaRPr>
          </a:p>
        </p:txBody>
      </p:sp>
      <p:sp>
        <p:nvSpPr>
          <p:cNvPr id="12" name="object 8">
            <a:extLst>
              <a:ext uri="{FF2B5EF4-FFF2-40B4-BE49-F238E27FC236}">
                <a16:creationId xmlns:a16="http://schemas.microsoft.com/office/drawing/2014/main" id="{02D8F35E-8B5E-4DD7-8D00-A63574EC8FF9}"/>
              </a:ext>
            </a:extLst>
          </p:cNvPr>
          <p:cNvSpPr txBox="1"/>
          <p:nvPr/>
        </p:nvSpPr>
        <p:spPr>
          <a:xfrm>
            <a:off x="773206" y="6406568"/>
            <a:ext cx="6595218" cy="135467"/>
          </a:xfrm>
          <a:prstGeom prst="rect">
            <a:avLst/>
          </a:prstGeom>
        </p:spPr>
        <p:txBody>
          <a:bodyPr vert="horz" wrap="square" lIns="0" tIns="26334" rIns="0" bIns="0" rtlCol="0">
            <a:spAutoFit/>
          </a:bodyPr>
          <a:lstStyle/>
          <a:p>
            <a:pPr marL="11206" marR="4483" defTabSz="403433">
              <a:lnSpc>
                <a:spcPts val="927"/>
              </a:lnSpc>
              <a:spcBef>
                <a:spcPts val="207"/>
              </a:spcBef>
              <a:defRPr/>
            </a:pPr>
            <a:r>
              <a:rPr lang="en-US" sz="706" i="1" spc="9" dirty="0">
                <a:solidFill>
                  <a:srgbClr val="757475"/>
                </a:solidFill>
                <a:latin typeface="Montserrat" panose="00000500000000000000" pitchFamily="2" charset="0"/>
                <a:cs typeface="Montserrat"/>
              </a:rPr>
              <a:t>Sources: Ohio University; Columbus 2020.</a:t>
            </a:r>
            <a:endParaRPr sz="706" i="1" dirty="0">
              <a:solidFill>
                <a:prstClr val="black"/>
              </a:solidFill>
              <a:latin typeface="Montserrat" panose="00000500000000000000" pitchFamily="2" charset="0"/>
              <a:cs typeface="Montserrat"/>
            </a:endParaRPr>
          </a:p>
        </p:txBody>
      </p:sp>
      <p:sp>
        <p:nvSpPr>
          <p:cNvPr id="14" name="TextBox 13">
            <a:extLst>
              <a:ext uri="{FF2B5EF4-FFF2-40B4-BE49-F238E27FC236}">
                <a16:creationId xmlns:a16="http://schemas.microsoft.com/office/drawing/2014/main" id="{A5B8BDAC-F5A7-4A46-97D8-91BDE979A0D7}"/>
              </a:ext>
            </a:extLst>
          </p:cNvPr>
          <p:cNvSpPr txBox="1"/>
          <p:nvPr/>
        </p:nvSpPr>
        <p:spPr>
          <a:xfrm>
            <a:off x="745518" y="1086223"/>
            <a:ext cx="7749596" cy="262059"/>
          </a:xfrm>
          <a:prstGeom prst="rect">
            <a:avLst/>
          </a:prstGeom>
          <a:noFill/>
        </p:spPr>
        <p:txBody>
          <a:bodyPr wrap="square" rtlCol="0">
            <a:spAutoFit/>
          </a:bodyPr>
          <a:lstStyle/>
          <a:p>
            <a:pPr defTabSz="403433">
              <a:defRPr/>
            </a:pPr>
            <a:r>
              <a:rPr lang="en-US" sz="1103" b="1" dirty="0">
                <a:solidFill>
                  <a:srgbClr val="EE3824"/>
                </a:solidFill>
                <a:latin typeface="Montserrat" panose="00000500000000000000" pitchFamily="2" charset="0"/>
              </a:rPr>
              <a:t>EDUCATIONAL EXCELLENCE: COMMUNICATION, JOURNALISM, AND LINGUISTICS (CONTINUED)</a:t>
            </a:r>
          </a:p>
        </p:txBody>
      </p:sp>
      <p:sp>
        <p:nvSpPr>
          <p:cNvPr id="18" name="TextBox 17">
            <a:extLst>
              <a:ext uri="{FF2B5EF4-FFF2-40B4-BE49-F238E27FC236}">
                <a16:creationId xmlns:a16="http://schemas.microsoft.com/office/drawing/2014/main" id="{77F82B99-DC5C-4535-AAAE-836FC32E22A6}"/>
              </a:ext>
            </a:extLst>
          </p:cNvPr>
          <p:cNvSpPr txBox="1"/>
          <p:nvPr/>
        </p:nvSpPr>
        <p:spPr>
          <a:xfrm>
            <a:off x="679287" y="5594006"/>
            <a:ext cx="6834786" cy="241733"/>
          </a:xfrm>
          <a:prstGeom prst="rect">
            <a:avLst/>
          </a:prstGeom>
          <a:noFill/>
        </p:spPr>
        <p:txBody>
          <a:bodyPr wrap="square" rtlCol="0">
            <a:spAutoFit/>
          </a:bodyPr>
          <a:lstStyle/>
          <a:p>
            <a:pPr defTabSz="403433">
              <a:defRPr/>
            </a:pPr>
            <a:r>
              <a:rPr lang="en-US" sz="971" b="1" dirty="0">
                <a:solidFill>
                  <a:srgbClr val="EC3824"/>
                </a:solidFill>
                <a:latin typeface="Montserrat" panose="00000500000000000000" pitchFamily="2" charset="0"/>
              </a:rPr>
              <a:t>OTHER NOTABLE INSTITUTIONS OFFERING COMMUNICATIONS AND JOURNALISM DEGREES</a:t>
            </a:r>
            <a:endParaRPr lang="en-US" sz="971" dirty="0">
              <a:solidFill>
                <a:srgbClr val="EC3824"/>
              </a:solidFill>
              <a:latin typeface="Montserrat" panose="00000500000000000000" pitchFamily="2" charset="0"/>
            </a:endParaRPr>
          </a:p>
        </p:txBody>
      </p:sp>
      <p:sp>
        <p:nvSpPr>
          <p:cNvPr id="39" name="object 10">
            <a:extLst>
              <a:ext uri="{FF2B5EF4-FFF2-40B4-BE49-F238E27FC236}">
                <a16:creationId xmlns:a16="http://schemas.microsoft.com/office/drawing/2014/main" id="{AA03B60D-0C6A-4921-AC2C-4236DAF8716A}"/>
              </a:ext>
            </a:extLst>
          </p:cNvPr>
          <p:cNvSpPr/>
          <p:nvPr/>
        </p:nvSpPr>
        <p:spPr>
          <a:xfrm>
            <a:off x="1575110" y="5949394"/>
            <a:ext cx="863261" cy="230833"/>
          </a:xfrm>
          <a:prstGeom prst="rect">
            <a:avLst/>
          </a:prstGeom>
          <a:blipFill>
            <a:blip r:embed="rId2" cstate="print"/>
            <a:stretch>
              <a:fillRect/>
            </a:stretch>
          </a:blipFill>
        </p:spPr>
        <p:txBody>
          <a:bodyPr wrap="square" lIns="0" tIns="0" rIns="0" bIns="0" rtlCol="0"/>
          <a:lstStyle/>
          <a:p>
            <a:pPr defTabSz="403433">
              <a:defRPr/>
            </a:pPr>
            <a:endParaRPr sz="1588" dirty="0">
              <a:solidFill>
                <a:prstClr val="black"/>
              </a:solidFill>
              <a:latin typeface="Calibri" panose="020F0502020204030204"/>
            </a:endParaRPr>
          </a:p>
        </p:txBody>
      </p:sp>
      <p:sp>
        <p:nvSpPr>
          <p:cNvPr id="40" name="object 11">
            <a:extLst>
              <a:ext uri="{FF2B5EF4-FFF2-40B4-BE49-F238E27FC236}">
                <a16:creationId xmlns:a16="http://schemas.microsoft.com/office/drawing/2014/main" id="{C37A282F-1C1B-4018-9272-1E3DEE28CBFF}"/>
              </a:ext>
            </a:extLst>
          </p:cNvPr>
          <p:cNvSpPr/>
          <p:nvPr/>
        </p:nvSpPr>
        <p:spPr>
          <a:xfrm>
            <a:off x="5883156" y="5935763"/>
            <a:ext cx="793366" cy="230833"/>
          </a:xfrm>
          <a:prstGeom prst="rect">
            <a:avLst/>
          </a:prstGeom>
          <a:blipFill>
            <a:blip r:embed="rId3" cstate="print"/>
            <a:stretch>
              <a:fillRect/>
            </a:stretch>
          </a:blipFill>
        </p:spPr>
        <p:txBody>
          <a:bodyPr wrap="square" lIns="0" tIns="0" rIns="0" bIns="0" rtlCol="0"/>
          <a:lstStyle/>
          <a:p>
            <a:pPr defTabSz="403433">
              <a:defRPr/>
            </a:pPr>
            <a:endParaRPr sz="1588" dirty="0">
              <a:solidFill>
                <a:prstClr val="black"/>
              </a:solidFill>
              <a:latin typeface="Calibri" panose="020F0502020204030204"/>
            </a:endParaRPr>
          </a:p>
        </p:txBody>
      </p:sp>
      <p:sp>
        <p:nvSpPr>
          <p:cNvPr id="41" name="object 12">
            <a:extLst>
              <a:ext uri="{FF2B5EF4-FFF2-40B4-BE49-F238E27FC236}">
                <a16:creationId xmlns:a16="http://schemas.microsoft.com/office/drawing/2014/main" id="{C3820AE7-331B-43B4-BAF8-0B3F7C652B99}"/>
              </a:ext>
            </a:extLst>
          </p:cNvPr>
          <p:cNvSpPr/>
          <p:nvPr/>
        </p:nvSpPr>
        <p:spPr>
          <a:xfrm>
            <a:off x="766549" y="5956669"/>
            <a:ext cx="624953" cy="236283"/>
          </a:xfrm>
          <a:prstGeom prst="rect">
            <a:avLst/>
          </a:prstGeom>
          <a:blipFill>
            <a:blip r:embed="rId4" cstate="print"/>
            <a:stretch>
              <a:fillRect/>
            </a:stretch>
          </a:blipFill>
        </p:spPr>
        <p:txBody>
          <a:bodyPr wrap="square" lIns="0" tIns="0" rIns="0" bIns="0" rtlCol="0"/>
          <a:lstStyle/>
          <a:p>
            <a:pPr defTabSz="403433">
              <a:defRPr/>
            </a:pPr>
            <a:endParaRPr sz="1588" dirty="0">
              <a:solidFill>
                <a:prstClr val="black"/>
              </a:solidFill>
              <a:latin typeface="Calibri" panose="020F0502020204030204"/>
            </a:endParaRPr>
          </a:p>
        </p:txBody>
      </p:sp>
      <p:sp>
        <p:nvSpPr>
          <p:cNvPr id="43" name="object 14">
            <a:extLst>
              <a:ext uri="{FF2B5EF4-FFF2-40B4-BE49-F238E27FC236}">
                <a16:creationId xmlns:a16="http://schemas.microsoft.com/office/drawing/2014/main" id="{F7216064-6AFB-4898-915D-7B1096DFD332}"/>
              </a:ext>
            </a:extLst>
          </p:cNvPr>
          <p:cNvSpPr/>
          <p:nvPr/>
        </p:nvSpPr>
        <p:spPr>
          <a:xfrm>
            <a:off x="4162398" y="5859788"/>
            <a:ext cx="793366" cy="357334"/>
          </a:xfrm>
          <a:prstGeom prst="rect">
            <a:avLst/>
          </a:prstGeom>
          <a:blipFill>
            <a:blip r:embed="rId5" cstate="print"/>
            <a:stretch>
              <a:fillRect/>
            </a:stretch>
          </a:blipFill>
        </p:spPr>
        <p:txBody>
          <a:bodyPr wrap="square" lIns="0" tIns="0" rIns="0" bIns="0" rtlCol="0"/>
          <a:lstStyle/>
          <a:p>
            <a:pPr defTabSz="403433">
              <a:defRPr/>
            </a:pPr>
            <a:endParaRPr sz="1588" dirty="0">
              <a:solidFill>
                <a:prstClr val="black"/>
              </a:solidFill>
              <a:latin typeface="Calibri" panose="020F0502020204030204"/>
            </a:endParaRPr>
          </a:p>
        </p:txBody>
      </p:sp>
      <p:sp>
        <p:nvSpPr>
          <p:cNvPr id="45" name="object 16">
            <a:extLst>
              <a:ext uri="{FF2B5EF4-FFF2-40B4-BE49-F238E27FC236}">
                <a16:creationId xmlns:a16="http://schemas.microsoft.com/office/drawing/2014/main" id="{AD914A0F-5305-4FA3-AC6F-82236071AD48}"/>
              </a:ext>
            </a:extLst>
          </p:cNvPr>
          <p:cNvSpPr/>
          <p:nvPr/>
        </p:nvSpPr>
        <p:spPr>
          <a:xfrm>
            <a:off x="5184418" y="5844401"/>
            <a:ext cx="447977" cy="490438"/>
          </a:xfrm>
          <a:prstGeom prst="rect">
            <a:avLst/>
          </a:prstGeom>
          <a:blipFill>
            <a:blip r:embed="rId6" cstate="print"/>
            <a:stretch>
              <a:fillRect/>
            </a:stretch>
          </a:blipFill>
        </p:spPr>
        <p:txBody>
          <a:bodyPr wrap="square" lIns="0" tIns="0" rIns="0" bIns="0" rtlCol="0"/>
          <a:lstStyle/>
          <a:p>
            <a:pPr defTabSz="403433">
              <a:defRPr/>
            </a:pPr>
            <a:endParaRPr sz="1588" dirty="0">
              <a:solidFill>
                <a:prstClr val="black"/>
              </a:solidFill>
              <a:latin typeface="Calibri" panose="020F0502020204030204"/>
            </a:endParaRPr>
          </a:p>
        </p:txBody>
      </p:sp>
      <p:sp>
        <p:nvSpPr>
          <p:cNvPr id="48" name="TextBox 47">
            <a:extLst>
              <a:ext uri="{FF2B5EF4-FFF2-40B4-BE49-F238E27FC236}">
                <a16:creationId xmlns:a16="http://schemas.microsoft.com/office/drawing/2014/main" id="{981CD9AC-3EDB-4594-8AE0-02DBD55DFADA}"/>
              </a:ext>
            </a:extLst>
          </p:cNvPr>
          <p:cNvSpPr txBox="1"/>
          <p:nvPr/>
        </p:nvSpPr>
        <p:spPr>
          <a:xfrm>
            <a:off x="4772367" y="1586165"/>
            <a:ext cx="3014945" cy="363818"/>
          </a:xfrm>
          <a:prstGeom prst="rect">
            <a:avLst/>
          </a:prstGeom>
          <a:noFill/>
        </p:spPr>
        <p:txBody>
          <a:bodyPr wrap="square" rtlCol="0">
            <a:spAutoFit/>
          </a:bodyPr>
          <a:lstStyle/>
          <a:p>
            <a:pPr defTabSz="403433">
              <a:defRPr/>
            </a:pPr>
            <a:r>
              <a:rPr lang="en-US" sz="882" b="1" dirty="0">
                <a:solidFill>
                  <a:schemeClr val="tx1">
                    <a:lumMod val="65000"/>
                    <a:lumOff val="35000"/>
                  </a:schemeClr>
                </a:solidFill>
                <a:latin typeface="Montserrat" panose="00000500000000000000" pitchFamily="2" charset="0"/>
              </a:rPr>
              <a:t>International Enrollment: </a:t>
            </a:r>
            <a:r>
              <a:rPr lang="en-US" sz="882" dirty="0">
                <a:solidFill>
                  <a:schemeClr val="tx1">
                    <a:lumMod val="65000"/>
                    <a:lumOff val="35000"/>
                  </a:schemeClr>
                </a:solidFill>
                <a:latin typeface="Montserrat" panose="00000500000000000000" pitchFamily="2" charset="0"/>
              </a:rPr>
              <a:t>More than 1,300 students from over 100 countries. </a:t>
            </a:r>
          </a:p>
        </p:txBody>
      </p:sp>
      <p:sp>
        <p:nvSpPr>
          <p:cNvPr id="53" name="TextBox 52">
            <a:extLst>
              <a:ext uri="{FF2B5EF4-FFF2-40B4-BE49-F238E27FC236}">
                <a16:creationId xmlns:a16="http://schemas.microsoft.com/office/drawing/2014/main" id="{E0B450BF-8AF9-4AFE-BBA6-0008CD1BC466}"/>
              </a:ext>
            </a:extLst>
          </p:cNvPr>
          <p:cNvSpPr txBox="1"/>
          <p:nvPr/>
        </p:nvSpPr>
        <p:spPr>
          <a:xfrm>
            <a:off x="7338466" y="372670"/>
            <a:ext cx="930063" cy="458844"/>
          </a:xfrm>
          <a:prstGeom prst="rect">
            <a:avLst/>
          </a:prstGeom>
          <a:noFill/>
        </p:spPr>
        <p:txBody>
          <a:bodyPr wrap="none" rtlCol="0">
            <a:spAutoFit/>
          </a:bodyPr>
          <a:lstStyle/>
          <a:p>
            <a:pPr algn="ctr" defTabSz="403433">
              <a:defRPr/>
            </a:pPr>
            <a:r>
              <a:rPr lang="en-US" sz="1191" b="1" dirty="0">
                <a:solidFill>
                  <a:prstClr val="white"/>
                </a:solidFill>
                <a:latin typeface="Montserrat" panose="00000500000000000000" pitchFamily="2" charset="0"/>
              </a:rPr>
              <a:t>TALENT</a:t>
            </a:r>
          </a:p>
          <a:p>
            <a:pPr algn="ctr" defTabSz="403433">
              <a:defRPr/>
            </a:pPr>
            <a:r>
              <a:rPr lang="en-US" sz="1191" b="1" dirty="0">
                <a:solidFill>
                  <a:prstClr val="white"/>
                </a:solidFill>
                <a:latin typeface="Montserrat" panose="00000500000000000000" pitchFamily="2" charset="0"/>
              </a:rPr>
              <a:t>PIPELINE</a:t>
            </a:r>
          </a:p>
        </p:txBody>
      </p:sp>
      <p:pic>
        <p:nvPicPr>
          <p:cNvPr id="21" name="Picture 10" descr="R:\Marketing Collateral\Proposify\Content Library\Logo-Ohio-University.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029" y="1440385"/>
            <a:ext cx="566902" cy="600916"/>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8BE5AA9-13B1-4101-9D4E-8117BBC08936}"/>
              </a:ext>
            </a:extLst>
          </p:cNvPr>
          <p:cNvSpPr txBox="1"/>
          <p:nvPr/>
        </p:nvSpPr>
        <p:spPr>
          <a:xfrm>
            <a:off x="1629860" y="1441873"/>
            <a:ext cx="2929221" cy="648960"/>
          </a:xfrm>
          <a:prstGeom prst="rect">
            <a:avLst/>
          </a:prstGeom>
          <a:noFill/>
        </p:spPr>
        <p:txBody>
          <a:bodyPr wrap="square" rtlCol="0">
            <a:spAutoFit/>
          </a:bodyPr>
          <a:lstStyle/>
          <a:p>
            <a:pPr defTabSz="403433">
              <a:defRPr/>
            </a:pPr>
            <a:r>
              <a:rPr lang="en-US" sz="971" b="1" dirty="0">
                <a:solidFill>
                  <a:prstClr val="black"/>
                </a:solidFill>
                <a:latin typeface="Montserrat"/>
              </a:rPr>
              <a:t>Ohio University</a:t>
            </a:r>
            <a:endParaRPr lang="en-US" sz="971" dirty="0">
              <a:solidFill>
                <a:prstClr val="black"/>
              </a:solidFill>
              <a:latin typeface="Montserrat"/>
            </a:endParaRPr>
          </a:p>
          <a:p>
            <a:pPr>
              <a:defRPr/>
            </a:pPr>
            <a:r>
              <a:rPr lang="en-US" sz="882" b="1" dirty="0">
                <a:solidFill>
                  <a:prstClr val="black">
                    <a:lumMod val="65000"/>
                    <a:lumOff val="35000"/>
                  </a:prstClr>
                </a:solidFill>
                <a:latin typeface="Montserrat"/>
              </a:rPr>
              <a:t>Total Enrollment: 20,815</a:t>
            </a:r>
            <a:endParaRPr lang="en-US" sz="1147" b="1" dirty="0">
              <a:solidFill>
                <a:prstClr val="black">
                  <a:lumMod val="65000"/>
                  <a:lumOff val="35000"/>
                </a:prstClr>
              </a:solidFill>
              <a:latin typeface="Montserrat" panose="00000500000000000000" pitchFamily="2" charset="0"/>
            </a:endParaRPr>
          </a:p>
          <a:p>
            <a:pPr defTabSz="403433">
              <a:defRPr/>
            </a:pPr>
            <a:r>
              <a:rPr lang="en-US" sz="882" b="1" dirty="0">
                <a:solidFill>
                  <a:prstClr val="black">
                    <a:lumMod val="65000"/>
                    <a:lumOff val="35000"/>
                  </a:prstClr>
                </a:solidFill>
                <a:latin typeface="Montserrat"/>
              </a:rPr>
              <a:t>Programs include: </a:t>
            </a:r>
            <a:r>
              <a:rPr lang="en-US" sz="882" dirty="0">
                <a:solidFill>
                  <a:prstClr val="black">
                    <a:lumMod val="65000"/>
                    <a:lumOff val="35000"/>
                  </a:prstClr>
                </a:solidFill>
                <a:latin typeface="Montserrat"/>
              </a:rPr>
              <a:t>Communication, Journalism, Linguistics, Business Analytics</a:t>
            </a:r>
          </a:p>
        </p:txBody>
      </p:sp>
      <p:pic>
        <p:nvPicPr>
          <p:cNvPr id="1026" name="Picture 2" descr="Image result for mount vernon university log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67151" y="5882339"/>
            <a:ext cx="1122746" cy="38494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70A9842-CED5-4DA4-B70A-EF6892E7D79D}"/>
              </a:ext>
            </a:extLst>
          </p:cNvPr>
          <p:cNvSpPr txBox="1"/>
          <p:nvPr/>
        </p:nvSpPr>
        <p:spPr>
          <a:xfrm>
            <a:off x="5182114" y="2122430"/>
            <a:ext cx="3399378" cy="2088329"/>
          </a:xfrm>
          <a:prstGeom prst="rect">
            <a:avLst/>
          </a:prstGeom>
          <a:noFill/>
          <a:ln>
            <a:solidFill>
              <a:schemeClr val="bg1">
                <a:lumMod val="75000"/>
              </a:schemeClr>
            </a:solidFill>
          </a:ln>
        </p:spPr>
        <p:txBody>
          <a:bodyPr wrap="square" rtlCol="0">
            <a:spAutoFit/>
          </a:bodyPr>
          <a:lstStyle/>
          <a:p>
            <a:pPr algn="ctr"/>
            <a:r>
              <a:rPr lang="en-US" sz="882" b="1" dirty="0">
                <a:solidFill>
                  <a:srgbClr val="EC3824"/>
                </a:solidFill>
                <a:latin typeface="Montserrat" panose="00000500000000000000" pitchFamily="2" charset="0"/>
              </a:rPr>
              <a:t>Data Analytics</a:t>
            </a:r>
          </a:p>
          <a:p>
            <a:pPr algn="ctr"/>
            <a:endParaRPr lang="en-US" sz="794" b="1" dirty="0">
              <a:solidFill>
                <a:srgbClr val="EC3824"/>
              </a:solidFill>
              <a:latin typeface="Montserrat" panose="00000500000000000000" pitchFamily="2" charset="0"/>
            </a:endParaRPr>
          </a:p>
          <a:p>
            <a:pPr algn="ctr"/>
            <a:r>
              <a:rPr lang="en-US" sz="794" b="1" dirty="0">
                <a:latin typeface="Montserrat" panose="00000500000000000000" pitchFamily="2" charset="0"/>
              </a:rPr>
              <a:t>Social Analytics Consortium (SAC)</a:t>
            </a:r>
          </a:p>
          <a:p>
            <a:endParaRPr lang="en-US" sz="794" dirty="0">
              <a:latin typeface="Montserrat" panose="00000500000000000000" pitchFamily="2" charset="0"/>
            </a:endParaRPr>
          </a:p>
          <a:p>
            <a:r>
              <a:rPr lang="en-US" sz="794" dirty="0">
                <a:latin typeface="Montserrat" panose="00000500000000000000" pitchFamily="2" charset="0"/>
              </a:rPr>
              <a:t>As a founding member, helped lead partnerships of universities that have analytics labs and centers focused on social media research.</a:t>
            </a:r>
          </a:p>
          <a:p>
            <a:endParaRPr lang="en-US" sz="794" dirty="0">
              <a:latin typeface="Montserrat" panose="00000500000000000000" pitchFamily="2" charset="0"/>
            </a:endParaRPr>
          </a:p>
          <a:p>
            <a:r>
              <a:rPr lang="en-US" sz="794" dirty="0">
                <a:latin typeface="Montserrat" panose="00000500000000000000" pitchFamily="2" charset="0"/>
              </a:rPr>
              <a:t>The Forensics Team has won three team championships and 16 top-ten finishes in National Forensics Association tournaments. </a:t>
            </a:r>
          </a:p>
          <a:p>
            <a:endParaRPr lang="en-US" sz="794" b="1" dirty="0">
              <a:latin typeface="Montserrat" panose="00000500000000000000" pitchFamily="2" charset="0"/>
            </a:endParaRPr>
          </a:p>
          <a:p>
            <a:pPr algn="ctr"/>
            <a:r>
              <a:rPr lang="en-US" sz="882" dirty="0">
                <a:solidFill>
                  <a:srgbClr val="EC3824"/>
                </a:solidFill>
                <a:latin typeface="Montserrat" panose="00000500000000000000" pitchFamily="2" charset="0"/>
              </a:rPr>
              <a:t>Highlight: Social Media Analytics Research </a:t>
            </a:r>
          </a:p>
          <a:p>
            <a:pPr algn="ctr"/>
            <a:r>
              <a:rPr lang="en-US" sz="882" dirty="0">
                <a:solidFill>
                  <a:srgbClr val="EC3824"/>
                </a:solidFill>
                <a:latin typeface="Montserrat" panose="00000500000000000000" pitchFamily="2" charset="0"/>
              </a:rPr>
              <a:t>Team (SMART) Lab</a:t>
            </a:r>
          </a:p>
          <a:p>
            <a:endParaRPr lang="en-US" sz="794" b="1" dirty="0">
              <a:solidFill>
                <a:srgbClr val="FF0000"/>
              </a:solidFill>
              <a:latin typeface="Montserrat" panose="00000500000000000000" pitchFamily="2" charset="0"/>
            </a:endParaRPr>
          </a:p>
          <a:p>
            <a:r>
              <a:rPr lang="en-US" sz="794" dirty="0">
                <a:latin typeface="Montserrat" panose="00000500000000000000" pitchFamily="2" charset="0"/>
              </a:rPr>
              <a:t>Provides students and faculty the ability to research the impact of social media surrounding specific events or organizations.</a:t>
            </a:r>
            <a:endParaRPr lang="en-US" sz="971" b="1" dirty="0">
              <a:solidFill>
                <a:srgbClr val="EC3824"/>
              </a:solidFill>
              <a:latin typeface="Montserrat" panose="00000500000000000000" pitchFamily="2" charset="0"/>
            </a:endParaRPr>
          </a:p>
        </p:txBody>
      </p:sp>
      <p:sp>
        <p:nvSpPr>
          <p:cNvPr id="7" name="TextBox 6">
            <a:extLst>
              <a:ext uri="{FF2B5EF4-FFF2-40B4-BE49-F238E27FC236}">
                <a16:creationId xmlns:a16="http://schemas.microsoft.com/office/drawing/2014/main" id="{E2A5437A-B911-4BC2-B5BC-97D654F04178}"/>
              </a:ext>
            </a:extLst>
          </p:cNvPr>
          <p:cNvSpPr txBox="1"/>
          <p:nvPr/>
        </p:nvSpPr>
        <p:spPr>
          <a:xfrm>
            <a:off x="5182115" y="4304551"/>
            <a:ext cx="3403787" cy="1083566"/>
          </a:xfrm>
          <a:prstGeom prst="rect">
            <a:avLst/>
          </a:prstGeom>
          <a:noFill/>
          <a:ln>
            <a:solidFill>
              <a:schemeClr val="bg1">
                <a:lumMod val="75000"/>
              </a:schemeClr>
            </a:solidFill>
          </a:ln>
        </p:spPr>
        <p:txBody>
          <a:bodyPr wrap="square" rtlCol="0">
            <a:spAutoFit/>
          </a:bodyPr>
          <a:lstStyle/>
          <a:p>
            <a:pPr algn="ctr"/>
            <a:r>
              <a:rPr lang="en-US" sz="882" b="1" dirty="0">
                <a:solidFill>
                  <a:srgbClr val="EC3824"/>
                </a:solidFill>
                <a:latin typeface="Montserrat" panose="00000500000000000000" pitchFamily="2" charset="0"/>
              </a:rPr>
              <a:t>Linguistics and Foreign Language</a:t>
            </a:r>
          </a:p>
          <a:p>
            <a:pPr algn="ctr"/>
            <a:endParaRPr lang="en-US" sz="794" b="1" dirty="0">
              <a:solidFill>
                <a:srgbClr val="FF0000"/>
              </a:solidFill>
              <a:latin typeface="Montserrat" panose="00000500000000000000" pitchFamily="2" charset="0"/>
            </a:endParaRPr>
          </a:p>
          <a:p>
            <a:r>
              <a:rPr lang="en-US" sz="794" dirty="0">
                <a:latin typeface="Montserrat" panose="00000500000000000000" pitchFamily="2" charset="0"/>
              </a:rPr>
              <a:t>Undergraduate B.A. and minor in Linguistics and M.A. in Applied Linguistics. Areas of concentration include a four-course module in computer-assisted language learning</a:t>
            </a:r>
            <a:r>
              <a:rPr lang="en-US" sz="794" b="1" dirty="0">
                <a:latin typeface="Montserrat" panose="00000500000000000000" pitchFamily="2" charset="0"/>
              </a:rPr>
              <a:t>.</a:t>
            </a:r>
          </a:p>
          <a:p>
            <a:endParaRPr lang="en-US" sz="794" b="1" dirty="0">
              <a:solidFill>
                <a:srgbClr val="FF0000"/>
              </a:solidFill>
              <a:latin typeface="Montserrat" panose="00000500000000000000" pitchFamily="2" charset="0"/>
            </a:endParaRPr>
          </a:p>
          <a:p>
            <a:r>
              <a:rPr lang="en-US" sz="794" dirty="0">
                <a:latin typeface="Montserrat" panose="00000500000000000000" pitchFamily="2" charset="0"/>
              </a:rPr>
              <a:t>Specialized language training in English as a Second Language, Arabic, Chinese, Japanese and Swahili.</a:t>
            </a:r>
            <a:endParaRPr lang="en-US" sz="529" dirty="0">
              <a:latin typeface="Montserrat" panose="00000500000000000000" pitchFamily="2" charset="0"/>
            </a:endParaRPr>
          </a:p>
        </p:txBody>
      </p:sp>
    </p:spTree>
    <p:extLst>
      <p:ext uri="{BB962C8B-B14F-4D97-AF65-F5344CB8AC3E}">
        <p14:creationId xmlns:p14="http://schemas.microsoft.com/office/powerpoint/2010/main" val="1013818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FFF48E-73EC-48F7-9BAC-F7D61995037C}"/>
              </a:ext>
            </a:extLst>
          </p:cNvPr>
          <p:cNvSpPr/>
          <p:nvPr/>
        </p:nvSpPr>
        <p:spPr>
          <a:xfrm>
            <a:off x="6925236" y="361390"/>
            <a:ext cx="1756522" cy="470647"/>
          </a:xfrm>
          <a:prstGeom prst="rect">
            <a:avLst/>
          </a:prstGeom>
          <a:solidFill>
            <a:srgbClr val="BEBAB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2" name="TextBox 1">
            <a:extLst>
              <a:ext uri="{FF2B5EF4-FFF2-40B4-BE49-F238E27FC236}">
                <a16:creationId xmlns:a16="http://schemas.microsoft.com/office/drawing/2014/main" id="{BA3DDF15-ABD7-4F19-83A4-D475E4AFEC38}"/>
              </a:ext>
            </a:extLst>
          </p:cNvPr>
          <p:cNvSpPr txBox="1"/>
          <p:nvPr/>
        </p:nvSpPr>
        <p:spPr>
          <a:xfrm>
            <a:off x="7338467" y="372670"/>
            <a:ext cx="930062" cy="458844"/>
          </a:xfrm>
          <a:prstGeom prst="rect">
            <a:avLst/>
          </a:prstGeom>
          <a:noFill/>
        </p:spPr>
        <p:txBody>
          <a:bodyPr wrap="none" rtlCol="0">
            <a:spAutoFit/>
          </a:bodyPr>
          <a:lstStyle/>
          <a:p>
            <a:pPr algn="ctr" defTabSz="403433">
              <a:defRPr/>
            </a:pPr>
            <a:r>
              <a:rPr lang="en-US" sz="1191" b="1" dirty="0">
                <a:solidFill>
                  <a:prstClr val="white"/>
                </a:solidFill>
                <a:latin typeface="Montserrat" panose="00000500000000000000" pitchFamily="2" charset="0"/>
              </a:rPr>
              <a:t>TALENT</a:t>
            </a:r>
          </a:p>
          <a:p>
            <a:pPr algn="ctr" defTabSz="403433">
              <a:defRPr/>
            </a:pPr>
            <a:r>
              <a:rPr lang="en-US" sz="1191" b="1" dirty="0">
                <a:solidFill>
                  <a:prstClr val="white"/>
                </a:solidFill>
                <a:latin typeface="Montserrat" panose="00000500000000000000" pitchFamily="2" charset="0"/>
              </a:rPr>
              <a:t>PIPELINE</a:t>
            </a:r>
          </a:p>
        </p:txBody>
      </p:sp>
      <p:sp>
        <p:nvSpPr>
          <p:cNvPr id="12" name="object 8">
            <a:extLst>
              <a:ext uri="{FF2B5EF4-FFF2-40B4-BE49-F238E27FC236}">
                <a16:creationId xmlns:a16="http://schemas.microsoft.com/office/drawing/2014/main" id="{02D8F35E-8B5E-4DD7-8D00-A63574EC8FF9}"/>
              </a:ext>
            </a:extLst>
          </p:cNvPr>
          <p:cNvSpPr txBox="1"/>
          <p:nvPr/>
        </p:nvSpPr>
        <p:spPr>
          <a:xfrm>
            <a:off x="773206" y="6444096"/>
            <a:ext cx="7412691" cy="135467"/>
          </a:xfrm>
          <a:prstGeom prst="rect">
            <a:avLst/>
          </a:prstGeom>
        </p:spPr>
        <p:txBody>
          <a:bodyPr vert="horz" wrap="square" lIns="0" tIns="26334" rIns="0" bIns="0" rtlCol="0">
            <a:spAutoFit/>
          </a:bodyPr>
          <a:lstStyle/>
          <a:p>
            <a:pPr marL="11206" marR="4483">
              <a:lnSpc>
                <a:spcPts val="927"/>
              </a:lnSpc>
              <a:spcBef>
                <a:spcPts val="207"/>
              </a:spcBef>
            </a:pPr>
            <a:r>
              <a:rPr lang="en-US" sz="706" i="1" spc="9" dirty="0">
                <a:solidFill>
                  <a:srgbClr val="757475"/>
                </a:solidFill>
                <a:latin typeface="Montserrat" panose="00000500000000000000" pitchFamily="2" charset="0"/>
                <a:cs typeface="Montserrat"/>
              </a:rPr>
              <a:t>Source: College websites; National Center for Education Statistics; degree completions 2015-2016.. </a:t>
            </a:r>
            <a:endParaRPr sz="706" i="1" dirty="0">
              <a:latin typeface="Montserrat" panose="00000500000000000000" pitchFamily="2" charset="0"/>
              <a:cs typeface="Montserrat"/>
            </a:endParaRPr>
          </a:p>
        </p:txBody>
      </p:sp>
      <p:sp>
        <p:nvSpPr>
          <p:cNvPr id="14" name="TextBox 13">
            <a:extLst>
              <a:ext uri="{FF2B5EF4-FFF2-40B4-BE49-F238E27FC236}">
                <a16:creationId xmlns:a16="http://schemas.microsoft.com/office/drawing/2014/main" id="{A5B8BDAC-F5A7-4A46-97D8-91BDE979A0D7}"/>
              </a:ext>
            </a:extLst>
          </p:cNvPr>
          <p:cNvSpPr txBox="1"/>
          <p:nvPr/>
        </p:nvSpPr>
        <p:spPr>
          <a:xfrm>
            <a:off x="685801" y="1337423"/>
            <a:ext cx="4675654" cy="262059"/>
          </a:xfrm>
          <a:prstGeom prst="rect">
            <a:avLst/>
          </a:prstGeom>
          <a:noFill/>
        </p:spPr>
        <p:txBody>
          <a:bodyPr wrap="square" rtlCol="0">
            <a:spAutoFit/>
          </a:bodyPr>
          <a:lstStyle/>
          <a:p>
            <a:r>
              <a:rPr lang="en-US" sz="1103" b="1" dirty="0">
                <a:solidFill>
                  <a:srgbClr val="EE3824"/>
                </a:solidFill>
                <a:latin typeface="Montserrat" panose="00000500000000000000" pitchFamily="2" charset="0"/>
              </a:rPr>
              <a:t>COLUMBUS REGION IT TALENT PIPELINE</a:t>
            </a:r>
          </a:p>
        </p:txBody>
      </p:sp>
      <p:sp>
        <p:nvSpPr>
          <p:cNvPr id="8" name="TextBox 7">
            <a:extLst>
              <a:ext uri="{FF2B5EF4-FFF2-40B4-BE49-F238E27FC236}">
                <a16:creationId xmlns:a16="http://schemas.microsoft.com/office/drawing/2014/main" id="{84CD7309-46B9-448C-A34D-FBD5BA8A8F3F}"/>
              </a:ext>
            </a:extLst>
          </p:cNvPr>
          <p:cNvSpPr txBox="1"/>
          <p:nvPr/>
        </p:nvSpPr>
        <p:spPr>
          <a:xfrm>
            <a:off x="685799" y="1663098"/>
            <a:ext cx="7995959" cy="268856"/>
          </a:xfrm>
          <a:prstGeom prst="rect">
            <a:avLst/>
          </a:prstGeom>
          <a:noFill/>
        </p:spPr>
        <p:txBody>
          <a:bodyPr wrap="square" rtlCol="0">
            <a:spAutoFit/>
          </a:bodyPr>
          <a:lstStyle/>
          <a:p>
            <a:r>
              <a:rPr lang="en-US" sz="1147" dirty="0">
                <a:latin typeface="Montserrat" panose="00000500000000000000" pitchFamily="2" charset="0"/>
              </a:rPr>
              <a:t>The Columbus Region’s higher education and career training centers produce 1,500 annual IT completions.</a:t>
            </a:r>
            <a:endParaRPr lang="en-US" sz="971" dirty="0">
              <a:solidFill>
                <a:srgbClr val="757475"/>
              </a:solidFill>
              <a:latin typeface="Montserrat" panose="00000500000000000000" pitchFamily="2" charset="0"/>
            </a:endParaRPr>
          </a:p>
        </p:txBody>
      </p:sp>
      <p:sp>
        <p:nvSpPr>
          <p:cNvPr id="9" name="TextBox 8">
            <a:extLst>
              <a:ext uri="{FF2B5EF4-FFF2-40B4-BE49-F238E27FC236}">
                <a16:creationId xmlns:a16="http://schemas.microsoft.com/office/drawing/2014/main" id="{B52EFA2C-08AD-484A-9537-72EE3E25A553}"/>
              </a:ext>
            </a:extLst>
          </p:cNvPr>
          <p:cNvSpPr txBox="1"/>
          <p:nvPr/>
        </p:nvSpPr>
        <p:spPr>
          <a:xfrm>
            <a:off x="685798" y="1978754"/>
            <a:ext cx="7214349" cy="241733"/>
          </a:xfrm>
          <a:prstGeom prst="rect">
            <a:avLst/>
          </a:prstGeom>
          <a:noFill/>
        </p:spPr>
        <p:txBody>
          <a:bodyPr wrap="square" rtlCol="0">
            <a:spAutoFit/>
          </a:bodyPr>
          <a:lstStyle/>
          <a:p>
            <a:r>
              <a:rPr lang="en-US" sz="971" b="1" dirty="0">
                <a:solidFill>
                  <a:srgbClr val="EC3824"/>
                </a:solidFill>
                <a:latin typeface="Montserrat" panose="00000500000000000000" pitchFamily="2" charset="0"/>
              </a:rPr>
              <a:t>COMPUTER SCIENCE AND SOFTWARE RELATED PROGRAMS BY DEGREE LEVEL IN THE COLUMBUS REGION</a:t>
            </a:r>
            <a:endParaRPr lang="en-US" sz="971" dirty="0">
              <a:solidFill>
                <a:srgbClr val="EC3824"/>
              </a:solidFill>
              <a:latin typeface="Montserrat" panose="00000500000000000000" pitchFamily="2" charset="0"/>
            </a:endParaRPr>
          </a:p>
        </p:txBody>
      </p:sp>
      <p:graphicFrame>
        <p:nvGraphicFramePr>
          <p:cNvPr id="4" name="Table 3">
            <a:extLst>
              <a:ext uri="{FF2B5EF4-FFF2-40B4-BE49-F238E27FC236}">
                <a16:creationId xmlns:a16="http://schemas.microsoft.com/office/drawing/2014/main" id="{2C364D48-2EF0-4757-B980-85F5550B404A}"/>
              </a:ext>
            </a:extLst>
          </p:cNvPr>
          <p:cNvGraphicFramePr>
            <a:graphicFrameLocks noGrp="1"/>
          </p:cNvGraphicFramePr>
          <p:nvPr>
            <p:extLst/>
          </p:nvPr>
        </p:nvGraphicFramePr>
        <p:xfrm>
          <a:off x="773206" y="2208421"/>
          <a:ext cx="5173433" cy="4235741"/>
        </p:xfrm>
        <a:graphic>
          <a:graphicData uri="http://schemas.openxmlformats.org/drawingml/2006/table">
            <a:tbl>
              <a:tblPr/>
              <a:tblGrid>
                <a:gridCol w="2326846">
                  <a:extLst>
                    <a:ext uri="{9D8B030D-6E8A-4147-A177-3AD203B41FA5}">
                      <a16:colId xmlns:a16="http://schemas.microsoft.com/office/drawing/2014/main" val="1984456975"/>
                    </a:ext>
                  </a:extLst>
                </a:gridCol>
                <a:gridCol w="650344">
                  <a:extLst>
                    <a:ext uri="{9D8B030D-6E8A-4147-A177-3AD203B41FA5}">
                      <a16:colId xmlns:a16="http://schemas.microsoft.com/office/drawing/2014/main" val="621250634"/>
                    </a:ext>
                  </a:extLst>
                </a:gridCol>
                <a:gridCol w="714312">
                  <a:extLst>
                    <a:ext uri="{9D8B030D-6E8A-4147-A177-3AD203B41FA5}">
                      <a16:colId xmlns:a16="http://schemas.microsoft.com/office/drawing/2014/main" val="916428472"/>
                    </a:ext>
                  </a:extLst>
                </a:gridCol>
                <a:gridCol w="778280">
                  <a:extLst>
                    <a:ext uri="{9D8B030D-6E8A-4147-A177-3AD203B41FA5}">
                      <a16:colId xmlns:a16="http://schemas.microsoft.com/office/drawing/2014/main" val="1561396669"/>
                    </a:ext>
                  </a:extLst>
                </a:gridCol>
                <a:gridCol w="703651">
                  <a:extLst>
                    <a:ext uri="{9D8B030D-6E8A-4147-A177-3AD203B41FA5}">
                      <a16:colId xmlns:a16="http://schemas.microsoft.com/office/drawing/2014/main" val="3800236541"/>
                    </a:ext>
                  </a:extLst>
                </a:gridCol>
              </a:tblGrid>
              <a:tr h="203645">
                <a:tc>
                  <a:txBody>
                    <a:bodyPr/>
                    <a:lstStyle/>
                    <a:p>
                      <a:pPr algn="l" fontAlgn="ctr"/>
                      <a:r>
                        <a:rPr lang="en-US" sz="900" b="1" i="0" u="none" strike="noStrike" dirty="0">
                          <a:solidFill>
                            <a:schemeClr val="bg1"/>
                          </a:solidFill>
                          <a:effectLst/>
                          <a:latin typeface="Montserrat" panose="00000500000000000000" pitchFamily="2" charset="0"/>
                        </a:rPr>
                        <a:t>INSTITUTION</a:t>
                      </a:r>
                    </a:p>
                  </a:txBody>
                  <a:tcPr marL="8000" marR="8000" marT="8000" marB="0" anchor="ctr">
                    <a:lnL>
                      <a:noFill/>
                    </a:lnL>
                    <a:lnR>
                      <a:noFill/>
                    </a:lnR>
                    <a:lnT>
                      <a:noFill/>
                    </a:lnT>
                    <a:lnB w="6350" cap="flat" cmpd="sng" algn="ctr">
                      <a:solidFill>
                        <a:srgbClr val="A6A6A6"/>
                      </a:solidFill>
                      <a:prstDash val="solid"/>
                      <a:round/>
                      <a:headEnd type="none" w="med" len="med"/>
                      <a:tailEnd type="none" w="med" len="med"/>
                    </a:lnB>
                    <a:solidFill>
                      <a:schemeClr val="bg1">
                        <a:lumMod val="50000"/>
                      </a:schemeClr>
                    </a:solidFill>
                  </a:tcPr>
                </a:tc>
                <a:tc>
                  <a:txBody>
                    <a:bodyPr/>
                    <a:lstStyle/>
                    <a:p>
                      <a:pPr algn="ctr" fontAlgn="ctr"/>
                      <a:r>
                        <a:rPr lang="en-US" sz="900" b="1" i="0" u="none" strike="noStrike" dirty="0">
                          <a:solidFill>
                            <a:schemeClr val="bg1"/>
                          </a:solidFill>
                          <a:effectLst/>
                          <a:latin typeface="Montserrat" panose="00000500000000000000" pitchFamily="2" charset="0"/>
                        </a:rPr>
                        <a:t>VOC/TECH</a:t>
                      </a:r>
                    </a:p>
                  </a:txBody>
                  <a:tcPr marL="8000" marR="8000" marT="8000" marB="0" anchor="ctr">
                    <a:lnL>
                      <a:noFill/>
                    </a:lnL>
                    <a:lnR>
                      <a:noFill/>
                    </a:lnR>
                    <a:lnT>
                      <a:noFill/>
                    </a:lnT>
                    <a:lnB w="6350" cap="flat" cmpd="sng" algn="ctr">
                      <a:solidFill>
                        <a:srgbClr val="A6A6A6"/>
                      </a:solidFill>
                      <a:prstDash val="solid"/>
                      <a:round/>
                      <a:headEnd type="none" w="med" len="med"/>
                      <a:tailEnd type="none" w="med" len="med"/>
                    </a:lnB>
                    <a:solidFill>
                      <a:schemeClr val="bg1">
                        <a:lumMod val="50000"/>
                      </a:schemeClr>
                    </a:solidFill>
                  </a:tcPr>
                </a:tc>
                <a:tc>
                  <a:txBody>
                    <a:bodyPr/>
                    <a:lstStyle/>
                    <a:p>
                      <a:pPr algn="ctr" fontAlgn="ctr"/>
                      <a:r>
                        <a:rPr lang="en-US" sz="900" b="1" i="0" u="none" strike="noStrike" dirty="0">
                          <a:solidFill>
                            <a:schemeClr val="bg1"/>
                          </a:solidFill>
                          <a:effectLst/>
                          <a:latin typeface="Montserrat" panose="00000500000000000000" pitchFamily="2" charset="0"/>
                        </a:rPr>
                        <a:t>ASSOCIATE</a:t>
                      </a:r>
                    </a:p>
                  </a:txBody>
                  <a:tcPr marL="8000" marR="8000" marT="8000" marB="0" anchor="ctr">
                    <a:lnL>
                      <a:noFill/>
                    </a:lnL>
                    <a:lnR>
                      <a:noFill/>
                    </a:lnR>
                    <a:lnT>
                      <a:noFill/>
                    </a:lnT>
                    <a:lnB w="6350" cap="flat" cmpd="sng" algn="ctr">
                      <a:solidFill>
                        <a:srgbClr val="A6A6A6"/>
                      </a:solidFill>
                      <a:prstDash val="solid"/>
                      <a:round/>
                      <a:headEnd type="none" w="med" len="med"/>
                      <a:tailEnd type="none" w="med" len="med"/>
                    </a:lnB>
                    <a:solidFill>
                      <a:schemeClr val="bg1">
                        <a:lumMod val="50000"/>
                      </a:schemeClr>
                    </a:solidFill>
                  </a:tcPr>
                </a:tc>
                <a:tc>
                  <a:txBody>
                    <a:bodyPr/>
                    <a:lstStyle/>
                    <a:p>
                      <a:pPr algn="ctr" fontAlgn="ctr"/>
                      <a:r>
                        <a:rPr lang="en-US" sz="900" b="1" i="0" u="none" strike="noStrike" dirty="0">
                          <a:solidFill>
                            <a:schemeClr val="bg1"/>
                          </a:solidFill>
                          <a:effectLst/>
                          <a:latin typeface="Montserrat" panose="00000500000000000000" pitchFamily="2" charset="0"/>
                        </a:rPr>
                        <a:t>BACHELOR</a:t>
                      </a:r>
                    </a:p>
                  </a:txBody>
                  <a:tcPr marL="8000" marR="8000" marT="8000" marB="0" anchor="ctr">
                    <a:lnL>
                      <a:noFill/>
                    </a:lnL>
                    <a:lnR>
                      <a:noFill/>
                    </a:lnR>
                    <a:lnT>
                      <a:noFill/>
                    </a:lnT>
                    <a:lnB w="6350" cap="flat" cmpd="sng" algn="ctr">
                      <a:solidFill>
                        <a:srgbClr val="A6A6A6"/>
                      </a:solidFill>
                      <a:prstDash val="solid"/>
                      <a:round/>
                      <a:headEnd type="none" w="med" len="med"/>
                      <a:tailEnd type="none" w="med" len="med"/>
                    </a:lnB>
                    <a:solidFill>
                      <a:schemeClr val="bg1">
                        <a:lumMod val="50000"/>
                      </a:schemeClr>
                    </a:solidFill>
                  </a:tcPr>
                </a:tc>
                <a:tc>
                  <a:txBody>
                    <a:bodyPr/>
                    <a:lstStyle/>
                    <a:p>
                      <a:pPr algn="ctr" fontAlgn="ctr"/>
                      <a:r>
                        <a:rPr lang="en-US" sz="900" b="1" i="0" u="none" strike="noStrike" dirty="0">
                          <a:solidFill>
                            <a:schemeClr val="bg1"/>
                          </a:solidFill>
                          <a:effectLst/>
                          <a:latin typeface="Montserrat" panose="00000500000000000000" pitchFamily="2" charset="0"/>
                        </a:rPr>
                        <a:t>GRADUATE</a:t>
                      </a:r>
                    </a:p>
                  </a:txBody>
                  <a:tcPr marL="8000" marR="8000" marT="8000" marB="0" anchor="ctr">
                    <a:lnL>
                      <a:noFill/>
                    </a:lnL>
                    <a:lnR>
                      <a:noFill/>
                    </a:lnR>
                    <a:lnT>
                      <a:noFill/>
                    </a:lnT>
                    <a:lnB w="6350" cap="flat" cmpd="sng" algn="ctr">
                      <a:solidFill>
                        <a:srgbClr val="A6A6A6"/>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701987900"/>
                  </a:ext>
                </a:extLst>
              </a:tr>
              <a:tr h="168004">
                <a:tc>
                  <a:txBody>
                    <a:bodyPr/>
                    <a:lstStyle/>
                    <a:p>
                      <a:pPr algn="l" fontAlgn="ctr"/>
                      <a:r>
                        <a:rPr lang="en-US" sz="800" b="0" i="0" u="none" strike="noStrike" dirty="0">
                          <a:solidFill>
                            <a:srgbClr val="000000"/>
                          </a:solidFill>
                          <a:effectLst/>
                          <a:latin typeface="Montserrat" panose="00000500000000000000" pitchFamily="2" charset="0"/>
                        </a:rPr>
                        <a:t>THE OHIO STATE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extLst>
                  <a:ext uri="{0D108BD9-81ED-4DB2-BD59-A6C34878D82A}">
                    <a16:rowId xmlns:a16="http://schemas.microsoft.com/office/drawing/2014/main" val="1055654277"/>
                  </a:ext>
                </a:extLst>
              </a:tr>
              <a:tr h="168004">
                <a:tc>
                  <a:txBody>
                    <a:bodyPr/>
                    <a:lstStyle/>
                    <a:p>
                      <a:pPr algn="l" fontAlgn="ctr"/>
                      <a:r>
                        <a:rPr lang="en-US" sz="800" b="0" i="0" u="none" strike="noStrike" dirty="0">
                          <a:solidFill>
                            <a:srgbClr val="000000"/>
                          </a:solidFill>
                          <a:effectLst/>
                          <a:latin typeface="Montserrat" panose="00000500000000000000" pitchFamily="2" charset="0"/>
                        </a:rPr>
                        <a:t>FRANKLIN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extLst>
                  <a:ext uri="{0D108BD9-81ED-4DB2-BD59-A6C34878D82A}">
                    <a16:rowId xmlns:a16="http://schemas.microsoft.com/office/drawing/2014/main" val="3073898737"/>
                  </a:ext>
                </a:extLst>
              </a:tr>
              <a:tr h="168004">
                <a:tc>
                  <a:txBody>
                    <a:bodyPr/>
                    <a:lstStyle/>
                    <a:p>
                      <a:pPr algn="l" fontAlgn="ctr"/>
                      <a:r>
                        <a:rPr lang="en-US" sz="800" b="0" i="0" u="none" strike="noStrike" dirty="0">
                          <a:solidFill>
                            <a:srgbClr val="000000"/>
                          </a:solidFill>
                          <a:effectLst/>
                          <a:latin typeface="Montserrat" panose="00000500000000000000" pitchFamily="2" charset="0"/>
                        </a:rPr>
                        <a:t>DEVRY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extLst>
                  <a:ext uri="{0D108BD9-81ED-4DB2-BD59-A6C34878D82A}">
                    <a16:rowId xmlns:a16="http://schemas.microsoft.com/office/drawing/2014/main" val="2336282267"/>
                  </a:ext>
                </a:extLst>
              </a:tr>
              <a:tr h="168004">
                <a:tc>
                  <a:txBody>
                    <a:bodyPr/>
                    <a:lstStyle/>
                    <a:p>
                      <a:pPr algn="l" fontAlgn="ctr"/>
                      <a:r>
                        <a:rPr lang="en-US" sz="800" b="0" i="0" u="none" strike="noStrike" dirty="0">
                          <a:solidFill>
                            <a:srgbClr val="000000"/>
                          </a:solidFill>
                          <a:effectLst/>
                          <a:latin typeface="Montserrat" panose="00000500000000000000" pitchFamily="2" charset="0"/>
                        </a:rPr>
                        <a:t>CAPITAL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2074988492"/>
                  </a:ext>
                </a:extLst>
              </a:tr>
              <a:tr h="168004">
                <a:tc>
                  <a:txBody>
                    <a:bodyPr/>
                    <a:lstStyle/>
                    <a:p>
                      <a:pPr algn="l" fontAlgn="ctr"/>
                      <a:r>
                        <a:rPr lang="en-US" sz="800" b="0" i="0" u="none" strike="noStrike" dirty="0">
                          <a:solidFill>
                            <a:srgbClr val="000000"/>
                          </a:solidFill>
                          <a:effectLst/>
                          <a:latin typeface="Montserrat" panose="00000500000000000000" pitchFamily="2" charset="0"/>
                        </a:rPr>
                        <a:t>OTTERBEIN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3486836845"/>
                  </a:ext>
                </a:extLst>
              </a:tr>
              <a:tr h="168004">
                <a:tc>
                  <a:txBody>
                    <a:bodyPr/>
                    <a:lstStyle/>
                    <a:p>
                      <a:pPr algn="l" fontAlgn="ctr"/>
                      <a:r>
                        <a:rPr lang="en-US" sz="800" b="0" i="0" u="none" strike="noStrike" dirty="0">
                          <a:solidFill>
                            <a:srgbClr val="000000"/>
                          </a:solidFill>
                          <a:effectLst/>
                          <a:latin typeface="Montserrat" panose="00000500000000000000" pitchFamily="2" charset="0"/>
                        </a:rPr>
                        <a:t>OHIO DOMINICAN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extLst>
                  <a:ext uri="{0D108BD9-81ED-4DB2-BD59-A6C34878D82A}">
                    <a16:rowId xmlns:a16="http://schemas.microsoft.com/office/drawing/2014/main" val="772461534"/>
                  </a:ext>
                </a:extLst>
              </a:tr>
              <a:tr h="168004">
                <a:tc>
                  <a:txBody>
                    <a:bodyPr/>
                    <a:lstStyle/>
                    <a:p>
                      <a:pPr algn="l" fontAlgn="ctr"/>
                      <a:r>
                        <a:rPr lang="en-US" sz="800" b="0" i="0" u="none" strike="noStrike" dirty="0">
                          <a:solidFill>
                            <a:srgbClr val="000000"/>
                          </a:solidFill>
                          <a:effectLst/>
                          <a:latin typeface="Montserrat" panose="00000500000000000000" pitchFamily="2" charset="0"/>
                        </a:rPr>
                        <a:t>MT. VERNON NAZARENE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extLst>
                  <a:ext uri="{0D108BD9-81ED-4DB2-BD59-A6C34878D82A}">
                    <a16:rowId xmlns:a16="http://schemas.microsoft.com/office/drawing/2014/main" val="2029651738"/>
                  </a:ext>
                </a:extLst>
              </a:tr>
              <a:tr h="168004">
                <a:tc>
                  <a:txBody>
                    <a:bodyPr/>
                    <a:lstStyle/>
                    <a:p>
                      <a:pPr algn="l" fontAlgn="ctr"/>
                      <a:r>
                        <a:rPr lang="en-US" sz="800" b="0" i="0" u="none" strike="noStrike" dirty="0">
                          <a:solidFill>
                            <a:srgbClr val="000000"/>
                          </a:solidFill>
                          <a:effectLst/>
                          <a:latin typeface="Montserrat" panose="00000500000000000000" pitchFamily="2" charset="0"/>
                        </a:rPr>
                        <a:t>DENISON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369522262"/>
                  </a:ext>
                </a:extLst>
              </a:tr>
              <a:tr h="168004">
                <a:tc>
                  <a:txBody>
                    <a:bodyPr/>
                    <a:lstStyle/>
                    <a:p>
                      <a:pPr algn="l" fontAlgn="ctr"/>
                      <a:r>
                        <a:rPr lang="en-US" sz="800" b="0" i="0" u="none" strike="noStrike" dirty="0">
                          <a:solidFill>
                            <a:srgbClr val="000000"/>
                          </a:solidFill>
                          <a:effectLst/>
                          <a:latin typeface="Montserrat" panose="00000500000000000000" pitchFamily="2" charset="0"/>
                        </a:rPr>
                        <a:t>OHIO WESLEYAN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3909064601"/>
                  </a:ext>
                </a:extLst>
              </a:tr>
              <a:tr h="168004">
                <a:tc>
                  <a:txBody>
                    <a:bodyPr/>
                    <a:lstStyle/>
                    <a:p>
                      <a:pPr algn="l" fontAlgn="ctr"/>
                      <a:r>
                        <a:rPr lang="en-US" sz="800" b="0" i="0" u="none" strike="noStrike" dirty="0">
                          <a:solidFill>
                            <a:srgbClr val="000000"/>
                          </a:solidFill>
                          <a:effectLst/>
                          <a:latin typeface="Montserrat" panose="00000500000000000000" pitchFamily="2" charset="0"/>
                        </a:rPr>
                        <a:t>KENYON COLLEGE</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4181033696"/>
                  </a:ext>
                </a:extLst>
              </a:tr>
              <a:tr h="168004">
                <a:tc>
                  <a:txBody>
                    <a:bodyPr/>
                    <a:lstStyle/>
                    <a:p>
                      <a:pPr algn="l" fontAlgn="ctr"/>
                      <a:r>
                        <a:rPr lang="en-US" sz="800" b="0" i="0" u="none" strike="noStrike" dirty="0">
                          <a:solidFill>
                            <a:srgbClr val="000000"/>
                          </a:solidFill>
                          <a:effectLst/>
                          <a:latin typeface="Montserrat" panose="00000500000000000000" pitchFamily="2" charset="0"/>
                        </a:rPr>
                        <a:t>INDIANA WESLEYAN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777965245"/>
                  </a:ext>
                </a:extLst>
              </a:tr>
              <a:tr h="168004">
                <a:tc>
                  <a:txBody>
                    <a:bodyPr/>
                    <a:lstStyle/>
                    <a:p>
                      <a:pPr algn="l" fontAlgn="ctr"/>
                      <a:r>
                        <a:rPr lang="en-US" sz="800" b="0" i="0" u="none" strike="noStrike" dirty="0">
                          <a:solidFill>
                            <a:srgbClr val="000000"/>
                          </a:solidFill>
                          <a:effectLst/>
                          <a:latin typeface="Montserrat" panose="00000500000000000000" pitchFamily="2" charset="0"/>
                        </a:rPr>
                        <a:t>COLUMBUS COLLEGE OF ART &amp; DESIGN</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835180072"/>
                  </a:ext>
                </a:extLst>
              </a:tr>
              <a:tr h="168004">
                <a:tc>
                  <a:txBody>
                    <a:bodyPr/>
                    <a:lstStyle/>
                    <a:p>
                      <a:pPr algn="l" fontAlgn="ctr"/>
                      <a:r>
                        <a:rPr lang="en-US" sz="800" b="0" i="0" u="none" strike="noStrike" dirty="0">
                          <a:solidFill>
                            <a:srgbClr val="000000"/>
                          </a:solidFill>
                          <a:effectLst/>
                          <a:latin typeface="Montserrat" panose="00000500000000000000" pitchFamily="2" charset="0"/>
                        </a:rPr>
                        <a:t>PARK UNIVERSITY</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2336882406"/>
                  </a:ext>
                </a:extLst>
              </a:tr>
              <a:tr h="168004">
                <a:tc>
                  <a:txBody>
                    <a:bodyPr/>
                    <a:lstStyle/>
                    <a:p>
                      <a:pPr algn="l" fontAlgn="ctr"/>
                      <a:r>
                        <a:rPr lang="en-US" sz="800" b="0" i="0" u="none" strike="noStrike" dirty="0">
                          <a:solidFill>
                            <a:srgbClr val="000000"/>
                          </a:solidFill>
                          <a:effectLst/>
                          <a:latin typeface="Montserrat" panose="00000500000000000000" pitchFamily="2" charset="0"/>
                        </a:rPr>
                        <a:t>COLUMBUS STATE COMMUNITY COLLEGE</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31048427"/>
                  </a:ext>
                </a:extLst>
              </a:tr>
              <a:tr h="168004">
                <a:tc>
                  <a:txBody>
                    <a:bodyPr/>
                    <a:lstStyle/>
                    <a:p>
                      <a:pPr algn="l" fontAlgn="ctr"/>
                      <a:r>
                        <a:rPr lang="en-US" sz="800" b="0" i="0" u="none" strike="noStrike" dirty="0">
                          <a:solidFill>
                            <a:srgbClr val="000000"/>
                          </a:solidFill>
                          <a:effectLst/>
                          <a:latin typeface="Montserrat" panose="00000500000000000000" pitchFamily="2" charset="0"/>
                        </a:rPr>
                        <a:t>OHIO BUSINESS COLLEGE</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776458978"/>
                  </a:ext>
                </a:extLst>
              </a:tr>
              <a:tr h="168004">
                <a:tc>
                  <a:txBody>
                    <a:bodyPr/>
                    <a:lstStyle/>
                    <a:p>
                      <a:pPr algn="l" fontAlgn="ctr"/>
                      <a:r>
                        <a:rPr lang="en-US" sz="800" b="0" i="0" u="none" strike="noStrike" dirty="0">
                          <a:solidFill>
                            <a:srgbClr val="000000"/>
                          </a:solidFill>
                          <a:effectLst/>
                          <a:latin typeface="Montserrat" panose="00000500000000000000" pitchFamily="2" charset="0"/>
                        </a:rPr>
                        <a:t>CENTRAL OHIO TECHNICAL COLLEGE</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3598971160"/>
                  </a:ext>
                </a:extLst>
              </a:tr>
              <a:tr h="168004">
                <a:tc>
                  <a:txBody>
                    <a:bodyPr/>
                    <a:lstStyle/>
                    <a:p>
                      <a:pPr algn="l" fontAlgn="ctr"/>
                      <a:r>
                        <a:rPr lang="en-US" sz="800" b="0" i="0" u="none" strike="noStrike" dirty="0">
                          <a:solidFill>
                            <a:srgbClr val="000000"/>
                          </a:solidFill>
                          <a:effectLst/>
                          <a:latin typeface="Montserrat" panose="00000500000000000000" pitchFamily="2" charset="0"/>
                        </a:rPr>
                        <a:t>MARION TECHNICAL COLLEGE</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3669345860"/>
                  </a:ext>
                </a:extLst>
              </a:tr>
              <a:tr h="168004">
                <a:tc>
                  <a:txBody>
                    <a:bodyPr/>
                    <a:lstStyle/>
                    <a:p>
                      <a:pPr algn="l" fontAlgn="ctr"/>
                      <a:r>
                        <a:rPr lang="en-US" sz="800" b="0" i="0" u="none" strike="noStrike" dirty="0">
                          <a:solidFill>
                            <a:srgbClr val="000000"/>
                          </a:solidFill>
                          <a:effectLst/>
                          <a:latin typeface="Montserrat" panose="00000500000000000000" pitchFamily="2" charset="0"/>
                        </a:rPr>
                        <a:t>OHIO UNIVERSITY - LANCASTER</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4040468989"/>
                  </a:ext>
                </a:extLst>
              </a:tr>
              <a:tr h="168004">
                <a:tc>
                  <a:txBody>
                    <a:bodyPr/>
                    <a:lstStyle/>
                    <a:p>
                      <a:pPr algn="l" fontAlgn="ctr"/>
                      <a:r>
                        <a:rPr lang="en-US" sz="800" b="0" i="0" u="none" strike="noStrike" dirty="0">
                          <a:solidFill>
                            <a:srgbClr val="000000"/>
                          </a:solidFill>
                          <a:effectLst/>
                          <a:latin typeface="Montserrat" panose="00000500000000000000" pitchFamily="2" charset="0"/>
                        </a:rPr>
                        <a:t>TRI-RIVERS CAREER CENTER</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2179801388"/>
                  </a:ext>
                </a:extLst>
              </a:tr>
              <a:tr h="168004">
                <a:tc>
                  <a:txBody>
                    <a:bodyPr/>
                    <a:lstStyle/>
                    <a:p>
                      <a:pPr algn="l" fontAlgn="ctr"/>
                      <a:r>
                        <a:rPr lang="en-US" sz="800" b="0" i="0" u="none" strike="noStrike" dirty="0">
                          <a:solidFill>
                            <a:srgbClr val="000000"/>
                          </a:solidFill>
                          <a:effectLst/>
                          <a:latin typeface="Montserrat" panose="00000500000000000000" pitchFamily="2" charset="0"/>
                        </a:rPr>
                        <a:t>KNOX COUNTY CAREER CENTER</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271968862"/>
                  </a:ext>
                </a:extLst>
              </a:tr>
              <a:tr h="168004">
                <a:tc>
                  <a:txBody>
                    <a:bodyPr/>
                    <a:lstStyle/>
                    <a:p>
                      <a:pPr algn="l" fontAlgn="ctr"/>
                      <a:r>
                        <a:rPr lang="en-US" sz="800" b="0" i="0" u="none" strike="noStrike" dirty="0">
                          <a:solidFill>
                            <a:srgbClr val="000000"/>
                          </a:solidFill>
                          <a:effectLst/>
                          <a:latin typeface="Montserrat" panose="00000500000000000000" pitchFamily="2" charset="0"/>
                        </a:rPr>
                        <a:t>EASTLAND FAIRFIELD CAREER SCHOOL</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3180062924"/>
                  </a:ext>
                </a:extLst>
              </a:tr>
              <a:tr h="168004">
                <a:tc>
                  <a:txBody>
                    <a:bodyPr/>
                    <a:lstStyle/>
                    <a:p>
                      <a:pPr algn="l" fontAlgn="ctr"/>
                      <a:r>
                        <a:rPr lang="en-US" sz="800" b="0" i="0" u="none" strike="noStrike" dirty="0">
                          <a:solidFill>
                            <a:srgbClr val="000000"/>
                          </a:solidFill>
                          <a:effectLst/>
                          <a:latin typeface="Montserrat" panose="00000500000000000000" pitchFamily="2" charset="0"/>
                        </a:rPr>
                        <a:t>TECHNICAL SKILLS COLUMBUS</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2930364153"/>
                  </a:ext>
                </a:extLst>
              </a:tr>
              <a:tr h="168004">
                <a:tc>
                  <a:txBody>
                    <a:bodyPr/>
                    <a:lstStyle/>
                    <a:p>
                      <a:pPr algn="l" fontAlgn="ctr"/>
                      <a:r>
                        <a:rPr lang="en-US" sz="800" b="0" i="0" u="none" strike="noStrike" dirty="0">
                          <a:solidFill>
                            <a:srgbClr val="000000"/>
                          </a:solidFill>
                          <a:effectLst/>
                          <a:latin typeface="Montserrat" panose="00000500000000000000" pitchFamily="2" charset="0"/>
                        </a:rPr>
                        <a:t>TOLLES CAREER &amp; TECHNICAL CENTER</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40624180"/>
                  </a:ext>
                </a:extLst>
              </a:tr>
              <a:tr h="168004">
                <a:tc>
                  <a:txBody>
                    <a:bodyPr/>
                    <a:lstStyle/>
                    <a:p>
                      <a:pPr algn="l" fontAlgn="ctr"/>
                      <a:r>
                        <a:rPr lang="en-US" sz="800" b="0" i="0" u="none" strike="noStrike" dirty="0">
                          <a:solidFill>
                            <a:srgbClr val="000000"/>
                          </a:solidFill>
                          <a:effectLst/>
                          <a:latin typeface="Montserrat" panose="00000500000000000000" pitchFamily="2" charset="0"/>
                        </a:rPr>
                        <a:t>C-TEC</a:t>
                      </a:r>
                    </a:p>
                  </a:txBody>
                  <a:tcPr marL="8000" marR="8000" marT="8000"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C3824"/>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b"/>
                      <a:r>
                        <a:rPr lang="en-US" sz="800" b="0" i="0" u="none" strike="noStrike" dirty="0">
                          <a:solidFill>
                            <a:srgbClr val="000000"/>
                          </a:solidFill>
                          <a:effectLst/>
                          <a:latin typeface="Montserrat" panose="00000500000000000000" pitchFamily="2" charset="0"/>
                        </a:rPr>
                        <a:t> </a:t>
                      </a:r>
                    </a:p>
                  </a:txBody>
                  <a:tcPr marL="8000" marR="8000" marT="8000" marB="0" anchor="b">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78091003"/>
                  </a:ext>
                </a:extLst>
              </a:tr>
            </a:tbl>
          </a:graphicData>
        </a:graphic>
      </p:graphicFrame>
    </p:spTree>
    <p:extLst>
      <p:ext uri="{BB962C8B-B14F-4D97-AF65-F5344CB8AC3E}">
        <p14:creationId xmlns:p14="http://schemas.microsoft.com/office/powerpoint/2010/main" val="26607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FFF48E-73EC-48F7-9BAC-F7D61995037C}"/>
              </a:ext>
            </a:extLst>
          </p:cNvPr>
          <p:cNvSpPr/>
          <p:nvPr/>
        </p:nvSpPr>
        <p:spPr>
          <a:xfrm>
            <a:off x="6925236" y="361390"/>
            <a:ext cx="1756522" cy="470647"/>
          </a:xfrm>
          <a:prstGeom prst="rect">
            <a:avLst/>
          </a:prstGeom>
          <a:solidFill>
            <a:srgbClr val="BEBAB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12" name="object 8">
            <a:extLst>
              <a:ext uri="{FF2B5EF4-FFF2-40B4-BE49-F238E27FC236}">
                <a16:creationId xmlns:a16="http://schemas.microsoft.com/office/drawing/2014/main" id="{02D8F35E-8B5E-4DD7-8D00-A63574EC8FF9}"/>
              </a:ext>
            </a:extLst>
          </p:cNvPr>
          <p:cNvSpPr txBox="1"/>
          <p:nvPr/>
        </p:nvSpPr>
        <p:spPr>
          <a:xfrm>
            <a:off x="773206" y="6444096"/>
            <a:ext cx="6656294" cy="135467"/>
          </a:xfrm>
          <a:prstGeom prst="rect">
            <a:avLst/>
          </a:prstGeom>
        </p:spPr>
        <p:txBody>
          <a:bodyPr vert="horz" wrap="square" lIns="0" tIns="26334" rIns="0" bIns="0" rtlCol="0">
            <a:spAutoFit/>
          </a:bodyPr>
          <a:lstStyle/>
          <a:p>
            <a:pPr marL="11206" marR="4483">
              <a:lnSpc>
                <a:spcPts val="927"/>
              </a:lnSpc>
              <a:spcBef>
                <a:spcPts val="207"/>
              </a:spcBef>
            </a:pPr>
            <a:r>
              <a:rPr lang="en-US" sz="706" i="1" spc="9" dirty="0">
                <a:solidFill>
                  <a:srgbClr val="757475"/>
                </a:solidFill>
                <a:latin typeface="Montserrat" panose="00000500000000000000" pitchFamily="2" charset="0"/>
                <a:cs typeface="Montserrat"/>
              </a:rPr>
              <a:t>Source: U.S. News &amp; World Report, 2017 Best Graduate Engineering Programs; National Center for Education Statistics; Columbus 2020 </a:t>
            </a:r>
            <a:endParaRPr sz="706" i="1" dirty="0">
              <a:latin typeface="Montserrat" panose="00000500000000000000" pitchFamily="2" charset="0"/>
              <a:cs typeface="Montserrat"/>
            </a:endParaRPr>
          </a:p>
        </p:txBody>
      </p:sp>
      <p:sp>
        <p:nvSpPr>
          <p:cNvPr id="14" name="TextBox 13">
            <a:extLst>
              <a:ext uri="{FF2B5EF4-FFF2-40B4-BE49-F238E27FC236}">
                <a16:creationId xmlns:a16="http://schemas.microsoft.com/office/drawing/2014/main" id="{A5B8BDAC-F5A7-4A46-97D8-91BDE979A0D7}"/>
              </a:ext>
            </a:extLst>
          </p:cNvPr>
          <p:cNvSpPr txBox="1"/>
          <p:nvPr/>
        </p:nvSpPr>
        <p:spPr>
          <a:xfrm>
            <a:off x="685801" y="1337423"/>
            <a:ext cx="5211696" cy="262059"/>
          </a:xfrm>
          <a:prstGeom prst="rect">
            <a:avLst/>
          </a:prstGeom>
          <a:noFill/>
        </p:spPr>
        <p:txBody>
          <a:bodyPr wrap="square" rtlCol="0">
            <a:spAutoFit/>
          </a:bodyPr>
          <a:lstStyle/>
          <a:p>
            <a:r>
              <a:rPr lang="en-US" sz="1103" b="1" dirty="0">
                <a:solidFill>
                  <a:srgbClr val="EE3824"/>
                </a:solidFill>
                <a:latin typeface="Montserrat" panose="00000500000000000000" pitchFamily="2" charset="0"/>
              </a:rPr>
              <a:t>COLUMBUS: AT THE HEART OF THE MIDWEST IT TALENT PIPELINE</a:t>
            </a:r>
          </a:p>
        </p:txBody>
      </p:sp>
      <p:sp>
        <p:nvSpPr>
          <p:cNvPr id="16" name="TextBox 15">
            <a:extLst>
              <a:ext uri="{FF2B5EF4-FFF2-40B4-BE49-F238E27FC236}">
                <a16:creationId xmlns:a16="http://schemas.microsoft.com/office/drawing/2014/main" id="{9DBDFCB2-9688-4AA6-8102-CE0FECB5F927}"/>
              </a:ext>
            </a:extLst>
          </p:cNvPr>
          <p:cNvSpPr txBox="1"/>
          <p:nvPr/>
        </p:nvSpPr>
        <p:spPr>
          <a:xfrm>
            <a:off x="685799" y="1663098"/>
            <a:ext cx="7802657" cy="947824"/>
          </a:xfrm>
          <a:prstGeom prst="rect">
            <a:avLst/>
          </a:prstGeom>
          <a:noFill/>
        </p:spPr>
        <p:txBody>
          <a:bodyPr wrap="square" rtlCol="0">
            <a:spAutoFit/>
          </a:bodyPr>
          <a:lstStyle/>
          <a:p>
            <a:r>
              <a:rPr lang="en-US" sz="1147" dirty="0">
                <a:latin typeface="Montserrat" panose="00000500000000000000" pitchFamily="2" charset="0"/>
              </a:rPr>
              <a:t>The nation’s top IT talent chooses the Midwest.  Twelve of the top 50 ranked graduate engineering programs are in the Midwest, cumulatively graduating 20,000 bachelor’s and master’s degree recipients annually.</a:t>
            </a:r>
          </a:p>
          <a:p>
            <a:endParaRPr lang="en-US" sz="1147" dirty="0">
              <a:latin typeface="Montserrat" panose="00000500000000000000" pitchFamily="2" charset="0"/>
            </a:endParaRPr>
          </a:p>
          <a:p>
            <a:endParaRPr lang="en-US" sz="971" dirty="0">
              <a:latin typeface="Montserrat" panose="00000500000000000000" pitchFamily="2" charset="0"/>
            </a:endParaRPr>
          </a:p>
        </p:txBody>
      </p:sp>
      <p:sp>
        <p:nvSpPr>
          <p:cNvPr id="9" name="object 5">
            <a:extLst>
              <a:ext uri="{FF2B5EF4-FFF2-40B4-BE49-F238E27FC236}">
                <a16:creationId xmlns:a16="http://schemas.microsoft.com/office/drawing/2014/main" id="{552786C4-C5CA-4E3D-AEFB-0D3D2C59B4B5}"/>
              </a:ext>
            </a:extLst>
          </p:cNvPr>
          <p:cNvSpPr/>
          <p:nvPr/>
        </p:nvSpPr>
        <p:spPr>
          <a:xfrm>
            <a:off x="773207" y="2344831"/>
            <a:ext cx="7644747" cy="3977875"/>
          </a:xfrm>
          <a:prstGeom prst="rect">
            <a:avLst/>
          </a:prstGeom>
          <a:blipFill>
            <a:blip r:embed="rId2" cstate="print"/>
            <a:stretch>
              <a:fillRect/>
            </a:stretch>
          </a:blipFill>
        </p:spPr>
        <p:txBody>
          <a:bodyPr wrap="square" lIns="0" tIns="0" rIns="0" bIns="0" rtlCol="0"/>
          <a:lstStyle/>
          <a:p>
            <a:endParaRPr sz="1588" dirty="0"/>
          </a:p>
        </p:txBody>
      </p:sp>
      <p:sp>
        <p:nvSpPr>
          <p:cNvPr id="10" name="TextBox 9">
            <a:extLst>
              <a:ext uri="{FF2B5EF4-FFF2-40B4-BE49-F238E27FC236}">
                <a16:creationId xmlns:a16="http://schemas.microsoft.com/office/drawing/2014/main" id="{105D383F-0E06-4BB0-ABCC-F5F8F7E7559A}"/>
              </a:ext>
            </a:extLst>
          </p:cNvPr>
          <p:cNvSpPr txBox="1"/>
          <p:nvPr/>
        </p:nvSpPr>
        <p:spPr>
          <a:xfrm>
            <a:off x="7338467" y="372670"/>
            <a:ext cx="930062" cy="458844"/>
          </a:xfrm>
          <a:prstGeom prst="rect">
            <a:avLst/>
          </a:prstGeom>
          <a:noFill/>
        </p:spPr>
        <p:txBody>
          <a:bodyPr wrap="none" rtlCol="0">
            <a:spAutoFit/>
          </a:bodyPr>
          <a:lstStyle/>
          <a:p>
            <a:pPr algn="ctr" defTabSz="403433">
              <a:defRPr/>
            </a:pPr>
            <a:r>
              <a:rPr lang="en-US" sz="1191" b="1" dirty="0">
                <a:solidFill>
                  <a:prstClr val="white"/>
                </a:solidFill>
                <a:latin typeface="Montserrat" panose="00000500000000000000" pitchFamily="2" charset="0"/>
              </a:rPr>
              <a:t>TALENT</a:t>
            </a:r>
          </a:p>
          <a:p>
            <a:pPr algn="ctr" defTabSz="403433">
              <a:defRPr/>
            </a:pPr>
            <a:r>
              <a:rPr lang="en-US" sz="1191" b="1" dirty="0">
                <a:solidFill>
                  <a:prstClr val="white"/>
                </a:solidFill>
                <a:latin typeface="Montserrat" panose="00000500000000000000" pitchFamily="2" charset="0"/>
              </a:rPr>
              <a:t>PIPELINE</a:t>
            </a:r>
          </a:p>
        </p:txBody>
      </p:sp>
    </p:spTree>
    <p:extLst>
      <p:ext uri="{BB962C8B-B14F-4D97-AF65-F5344CB8AC3E}">
        <p14:creationId xmlns:p14="http://schemas.microsoft.com/office/powerpoint/2010/main" val="3530340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FFF48E-73EC-48F7-9BAC-F7D61995037C}"/>
              </a:ext>
            </a:extLst>
          </p:cNvPr>
          <p:cNvSpPr/>
          <p:nvPr/>
        </p:nvSpPr>
        <p:spPr>
          <a:xfrm>
            <a:off x="6925236" y="361390"/>
            <a:ext cx="1756522" cy="470647"/>
          </a:xfrm>
          <a:prstGeom prst="rect">
            <a:avLst/>
          </a:prstGeom>
          <a:solidFill>
            <a:srgbClr val="BEBAB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12" name="object 8">
            <a:extLst>
              <a:ext uri="{FF2B5EF4-FFF2-40B4-BE49-F238E27FC236}">
                <a16:creationId xmlns:a16="http://schemas.microsoft.com/office/drawing/2014/main" id="{02D8F35E-8B5E-4DD7-8D00-A63574EC8FF9}"/>
              </a:ext>
            </a:extLst>
          </p:cNvPr>
          <p:cNvSpPr txBox="1"/>
          <p:nvPr/>
        </p:nvSpPr>
        <p:spPr>
          <a:xfrm>
            <a:off x="773206" y="6444096"/>
            <a:ext cx="6656294" cy="391948"/>
          </a:xfrm>
          <a:prstGeom prst="rect">
            <a:avLst/>
          </a:prstGeom>
        </p:spPr>
        <p:txBody>
          <a:bodyPr vert="horz" wrap="square" lIns="0" tIns="26334" rIns="0" bIns="0" rtlCol="0">
            <a:spAutoFit/>
          </a:bodyPr>
          <a:lstStyle/>
          <a:p>
            <a:pPr marL="11206" marR="4483">
              <a:lnSpc>
                <a:spcPts val="927"/>
              </a:lnSpc>
              <a:spcBef>
                <a:spcPts val="207"/>
              </a:spcBef>
            </a:pPr>
            <a:r>
              <a:rPr lang="en-US" sz="706" i="1" spc="9" dirty="0">
                <a:solidFill>
                  <a:srgbClr val="757475"/>
                </a:solidFill>
                <a:latin typeface="Montserrat" panose="00000500000000000000" pitchFamily="2" charset="0"/>
                <a:cs typeface="Montserrat"/>
              </a:rPr>
              <a:t>Source: Ohio STEM Learning network, designated STEM schools located in the Columbus Region; Ohio Department of Education, 2017 school building total enrollment.</a:t>
            </a:r>
          </a:p>
          <a:p>
            <a:pPr marL="11206" marR="4483">
              <a:lnSpc>
                <a:spcPts val="927"/>
              </a:lnSpc>
              <a:spcBef>
                <a:spcPts val="207"/>
              </a:spcBef>
            </a:pPr>
            <a:endParaRPr sz="706" i="1" dirty="0">
              <a:latin typeface="Montserrat" panose="00000500000000000000" pitchFamily="2" charset="0"/>
              <a:cs typeface="Montserrat"/>
            </a:endParaRPr>
          </a:p>
        </p:txBody>
      </p:sp>
      <p:sp>
        <p:nvSpPr>
          <p:cNvPr id="14" name="TextBox 13">
            <a:extLst>
              <a:ext uri="{FF2B5EF4-FFF2-40B4-BE49-F238E27FC236}">
                <a16:creationId xmlns:a16="http://schemas.microsoft.com/office/drawing/2014/main" id="{A5B8BDAC-F5A7-4A46-97D8-91BDE979A0D7}"/>
              </a:ext>
            </a:extLst>
          </p:cNvPr>
          <p:cNvSpPr txBox="1"/>
          <p:nvPr/>
        </p:nvSpPr>
        <p:spPr>
          <a:xfrm>
            <a:off x="685801" y="1337423"/>
            <a:ext cx="5211696" cy="262059"/>
          </a:xfrm>
          <a:prstGeom prst="rect">
            <a:avLst/>
          </a:prstGeom>
          <a:noFill/>
        </p:spPr>
        <p:txBody>
          <a:bodyPr wrap="square" rtlCol="0">
            <a:spAutoFit/>
          </a:bodyPr>
          <a:lstStyle/>
          <a:p>
            <a:r>
              <a:rPr lang="en-US" sz="1103" b="1" dirty="0">
                <a:solidFill>
                  <a:srgbClr val="EE3824"/>
                </a:solidFill>
                <a:latin typeface="Montserrat" panose="00000500000000000000" pitchFamily="2" charset="0"/>
              </a:rPr>
              <a:t>COLUMBUS REGION DESIGNATED STEM SCHOOLS</a:t>
            </a:r>
          </a:p>
        </p:txBody>
      </p:sp>
      <p:sp>
        <p:nvSpPr>
          <p:cNvPr id="10" name="TextBox 9">
            <a:extLst>
              <a:ext uri="{FF2B5EF4-FFF2-40B4-BE49-F238E27FC236}">
                <a16:creationId xmlns:a16="http://schemas.microsoft.com/office/drawing/2014/main" id="{105D383F-0E06-4BB0-ABCC-F5F8F7E7559A}"/>
              </a:ext>
            </a:extLst>
          </p:cNvPr>
          <p:cNvSpPr txBox="1"/>
          <p:nvPr/>
        </p:nvSpPr>
        <p:spPr>
          <a:xfrm>
            <a:off x="7338467" y="372670"/>
            <a:ext cx="930062" cy="458844"/>
          </a:xfrm>
          <a:prstGeom prst="rect">
            <a:avLst/>
          </a:prstGeom>
          <a:noFill/>
        </p:spPr>
        <p:txBody>
          <a:bodyPr wrap="none" rtlCol="0">
            <a:spAutoFit/>
          </a:bodyPr>
          <a:lstStyle/>
          <a:p>
            <a:pPr algn="ctr" defTabSz="403433">
              <a:defRPr/>
            </a:pPr>
            <a:r>
              <a:rPr lang="en-US" sz="1191" b="1" dirty="0">
                <a:solidFill>
                  <a:prstClr val="white"/>
                </a:solidFill>
                <a:latin typeface="Montserrat" panose="00000500000000000000" pitchFamily="2" charset="0"/>
              </a:rPr>
              <a:t>TALENT</a:t>
            </a:r>
          </a:p>
          <a:p>
            <a:pPr algn="ctr" defTabSz="403433">
              <a:defRPr/>
            </a:pPr>
            <a:r>
              <a:rPr lang="en-US" sz="1191" b="1" dirty="0">
                <a:solidFill>
                  <a:prstClr val="white"/>
                </a:solidFill>
                <a:latin typeface="Montserrat" panose="00000500000000000000" pitchFamily="2" charset="0"/>
              </a:rPr>
              <a:t>PIPELINE</a:t>
            </a:r>
          </a:p>
        </p:txBody>
      </p:sp>
      <p:graphicFrame>
        <p:nvGraphicFramePr>
          <p:cNvPr id="8" name="Table 7">
            <a:extLst>
              <a:ext uri="{FF2B5EF4-FFF2-40B4-BE49-F238E27FC236}">
                <a16:creationId xmlns:a16="http://schemas.microsoft.com/office/drawing/2014/main" id="{A226B8EA-D13D-498B-8EED-087C58962565}"/>
              </a:ext>
            </a:extLst>
          </p:cNvPr>
          <p:cNvGraphicFramePr>
            <a:graphicFrameLocks noGrp="1"/>
          </p:cNvGraphicFramePr>
          <p:nvPr>
            <p:extLst>
              <p:ext uri="{D42A27DB-BD31-4B8C-83A1-F6EECF244321}">
                <p14:modId xmlns:p14="http://schemas.microsoft.com/office/powerpoint/2010/main" val="800832922"/>
              </p:ext>
            </p:extLst>
          </p:nvPr>
        </p:nvGraphicFramePr>
        <p:xfrm>
          <a:off x="773206" y="1722812"/>
          <a:ext cx="7589399" cy="4029599"/>
        </p:xfrm>
        <a:graphic>
          <a:graphicData uri="http://schemas.openxmlformats.org/drawingml/2006/table">
            <a:tbl>
              <a:tblPr firstRow="1" firstCol="1" bandRow="1">
                <a:tableStyleId>{0E3FDE45-AF77-4B5C-9715-49D594BDF05E}</a:tableStyleId>
              </a:tblPr>
              <a:tblGrid>
                <a:gridCol w="3337330">
                  <a:extLst>
                    <a:ext uri="{9D8B030D-6E8A-4147-A177-3AD203B41FA5}">
                      <a16:colId xmlns:a16="http://schemas.microsoft.com/office/drawing/2014/main" val="4254227640"/>
                    </a:ext>
                  </a:extLst>
                </a:gridCol>
                <a:gridCol w="1532447">
                  <a:extLst>
                    <a:ext uri="{9D8B030D-6E8A-4147-A177-3AD203B41FA5}">
                      <a16:colId xmlns:a16="http://schemas.microsoft.com/office/drawing/2014/main" val="3598166881"/>
                    </a:ext>
                  </a:extLst>
                </a:gridCol>
                <a:gridCol w="1393392">
                  <a:extLst>
                    <a:ext uri="{9D8B030D-6E8A-4147-A177-3AD203B41FA5}">
                      <a16:colId xmlns:a16="http://schemas.microsoft.com/office/drawing/2014/main" val="2265609902"/>
                    </a:ext>
                  </a:extLst>
                </a:gridCol>
                <a:gridCol w="1326230">
                  <a:extLst>
                    <a:ext uri="{9D8B030D-6E8A-4147-A177-3AD203B41FA5}">
                      <a16:colId xmlns:a16="http://schemas.microsoft.com/office/drawing/2014/main" val="3079195008"/>
                    </a:ext>
                  </a:extLst>
                </a:gridCol>
              </a:tblGrid>
              <a:tr h="562727">
                <a:tc>
                  <a:txBody>
                    <a:bodyPr/>
                    <a:lstStyle/>
                    <a:p>
                      <a:pPr marL="0" marR="0">
                        <a:spcBef>
                          <a:spcPts val="0"/>
                        </a:spcBef>
                        <a:spcAft>
                          <a:spcPts val="0"/>
                        </a:spcAft>
                      </a:pPr>
                      <a:r>
                        <a:rPr lang="en-US" sz="1100" b="0" dirty="0">
                          <a:effectLst/>
                          <a:latin typeface="Montserrat" panose="00000500000000000000" pitchFamily="2" charset="0"/>
                        </a:rPr>
                        <a:t>Name</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City</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Total Enrollment</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dirty="0">
                          <a:effectLst/>
                          <a:latin typeface="Montserrat" panose="00000500000000000000" pitchFamily="2" charset="0"/>
                        </a:rPr>
                        <a:t>Distance (miles) to Downtown Columbus</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3086113895"/>
                  </a:ext>
                </a:extLst>
              </a:tr>
              <a:tr h="288906">
                <a:tc>
                  <a:txBody>
                    <a:bodyPr/>
                    <a:lstStyle/>
                    <a:p>
                      <a:pPr marL="0" marR="0">
                        <a:spcBef>
                          <a:spcPts val="0"/>
                        </a:spcBef>
                        <a:spcAft>
                          <a:spcPts val="0"/>
                        </a:spcAft>
                      </a:pPr>
                      <a:r>
                        <a:rPr lang="en-US" sz="1100" b="0" dirty="0">
                          <a:effectLst/>
                          <a:latin typeface="Montserrat" panose="00000500000000000000" pitchFamily="2" charset="0"/>
                        </a:rPr>
                        <a:t>Linden-McKinley STEM Academy</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Columbus</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1,179</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4.5</a:t>
                      </a:r>
                      <a:endParaRPr lang="en-US" sz="1200" b="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232510810"/>
                  </a:ext>
                </a:extLst>
              </a:tr>
              <a:tr h="288906">
                <a:tc>
                  <a:txBody>
                    <a:bodyPr/>
                    <a:lstStyle/>
                    <a:p>
                      <a:pPr marL="0" marR="0">
                        <a:spcBef>
                          <a:spcPts val="0"/>
                        </a:spcBef>
                        <a:spcAft>
                          <a:spcPts val="0"/>
                        </a:spcAft>
                      </a:pPr>
                      <a:r>
                        <a:rPr lang="en-US" sz="1100" b="0" dirty="0">
                          <a:effectLst/>
                          <a:latin typeface="Montserrat" panose="00000500000000000000" pitchFamily="2" charset="0"/>
                        </a:rPr>
                        <a:t>West High School</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Columbus</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872</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4.3</a:t>
                      </a:r>
                      <a:endParaRPr lang="en-US" sz="1200" b="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1493529045"/>
                  </a:ext>
                </a:extLst>
              </a:tr>
              <a:tr h="288906">
                <a:tc>
                  <a:txBody>
                    <a:bodyPr/>
                    <a:lstStyle/>
                    <a:p>
                      <a:pPr marL="0" marR="0">
                        <a:spcBef>
                          <a:spcPts val="0"/>
                        </a:spcBef>
                        <a:spcAft>
                          <a:spcPts val="0"/>
                        </a:spcAft>
                      </a:pPr>
                      <a:r>
                        <a:rPr lang="en-US" sz="1100" b="0" dirty="0">
                          <a:effectLst/>
                          <a:latin typeface="Montserrat" panose="00000500000000000000" pitchFamily="2" charset="0"/>
                        </a:rPr>
                        <a:t>Metro Early College High School</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Columbus</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699</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4.7</a:t>
                      </a:r>
                      <a:endParaRPr lang="en-US" sz="1200" b="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3362844895"/>
                  </a:ext>
                </a:extLst>
              </a:tr>
              <a:tr h="288906">
                <a:tc>
                  <a:txBody>
                    <a:bodyPr/>
                    <a:lstStyle/>
                    <a:p>
                      <a:pPr marL="0" marR="0">
                        <a:spcBef>
                          <a:spcPts val="0"/>
                        </a:spcBef>
                        <a:spcAft>
                          <a:spcPts val="0"/>
                        </a:spcAft>
                      </a:pPr>
                      <a:r>
                        <a:rPr lang="en-US" sz="1100" b="0">
                          <a:effectLst/>
                          <a:latin typeface="Montserrat" panose="00000500000000000000" pitchFamily="2" charset="0"/>
                        </a:rPr>
                        <a:t>Reynoldsburg High School eSTEM</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Reynoldsburg</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653</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16.9</a:t>
                      </a:r>
                      <a:endParaRPr lang="en-US" sz="1200" b="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11338349"/>
                  </a:ext>
                </a:extLst>
              </a:tr>
              <a:tr h="288906">
                <a:tc>
                  <a:txBody>
                    <a:bodyPr/>
                    <a:lstStyle/>
                    <a:p>
                      <a:pPr marL="0" marR="0">
                        <a:spcBef>
                          <a:spcPts val="0"/>
                        </a:spcBef>
                        <a:spcAft>
                          <a:spcPts val="0"/>
                        </a:spcAft>
                      </a:pPr>
                      <a:r>
                        <a:rPr lang="en-US" sz="1100" b="0" dirty="0">
                          <a:effectLst/>
                          <a:latin typeface="Montserrat" panose="00000500000000000000" pitchFamily="2" charset="0"/>
                        </a:rPr>
                        <a:t>Reynoldsburg High School</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Reynoldsburg</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496</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11.7</a:t>
                      </a:r>
                      <a:endParaRPr lang="en-US" sz="1200" b="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3978426511"/>
                  </a:ext>
                </a:extLst>
              </a:tr>
              <a:tr h="288906">
                <a:tc>
                  <a:txBody>
                    <a:bodyPr/>
                    <a:lstStyle/>
                    <a:p>
                      <a:pPr marL="0" marR="0">
                        <a:spcBef>
                          <a:spcPts val="0"/>
                        </a:spcBef>
                        <a:spcAft>
                          <a:spcPts val="0"/>
                        </a:spcAft>
                      </a:pPr>
                      <a:r>
                        <a:rPr lang="en-US" sz="1100" b="0" dirty="0">
                          <a:effectLst/>
                          <a:latin typeface="Montserrat" panose="00000500000000000000" pitchFamily="2" charset="0"/>
                        </a:rPr>
                        <a:t>Marysville STEM Early College High School</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Marysville</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391</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34.3</a:t>
                      </a:r>
                      <a:endParaRPr lang="en-US" sz="1200" b="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1345167947"/>
                  </a:ext>
                </a:extLst>
              </a:tr>
              <a:tr h="288906">
                <a:tc>
                  <a:txBody>
                    <a:bodyPr/>
                    <a:lstStyle/>
                    <a:p>
                      <a:pPr marL="0" marR="0">
                        <a:spcBef>
                          <a:spcPts val="0"/>
                        </a:spcBef>
                        <a:spcAft>
                          <a:spcPts val="0"/>
                        </a:spcAft>
                      </a:pPr>
                      <a:r>
                        <a:rPr lang="en-US" sz="1100" b="0">
                          <a:effectLst/>
                          <a:latin typeface="Montserrat" panose="00000500000000000000" pitchFamily="2" charset="0"/>
                        </a:rPr>
                        <a:t>Baldwin Road Junior High School</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Reynoldsburg</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583</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dirty="0">
                          <a:effectLst/>
                          <a:latin typeface="Montserrat" panose="00000500000000000000" pitchFamily="2" charset="0"/>
                        </a:rPr>
                        <a:t>11.7</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758072565"/>
                  </a:ext>
                </a:extLst>
              </a:tr>
              <a:tr h="288906">
                <a:tc>
                  <a:txBody>
                    <a:bodyPr/>
                    <a:lstStyle/>
                    <a:p>
                      <a:pPr marL="0" marR="0">
                        <a:spcBef>
                          <a:spcPts val="0"/>
                        </a:spcBef>
                        <a:spcAft>
                          <a:spcPts val="0"/>
                        </a:spcAft>
                      </a:pPr>
                      <a:r>
                        <a:rPr lang="en-US" sz="1100" b="0">
                          <a:effectLst/>
                          <a:latin typeface="Montserrat" panose="00000500000000000000" pitchFamily="2" charset="0"/>
                        </a:rPr>
                        <a:t>Pickerington Ridgeview Junior High School</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dirty="0">
                          <a:effectLst/>
                          <a:latin typeface="Montserrat" panose="00000500000000000000" pitchFamily="2" charset="0"/>
                        </a:rPr>
                        <a:t>Pickerington</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905</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16.8</a:t>
                      </a:r>
                      <a:endParaRPr lang="en-US" sz="1200" b="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2735222104"/>
                  </a:ext>
                </a:extLst>
              </a:tr>
              <a:tr h="288906">
                <a:tc>
                  <a:txBody>
                    <a:bodyPr/>
                    <a:lstStyle/>
                    <a:p>
                      <a:pPr marL="0" marR="0">
                        <a:spcBef>
                          <a:spcPts val="0"/>
                        </a:spcBef>
                        <a:spcAft>
                          <a:spcPts val="0"/>
                        </a:spcAft>
                      </a:pPr>
                      <a:r>
                        <a:rPr lang="en-US" sz="1100" b="0" dirty="0">
                          <a:effectLst/>
                          <a:latin typeface="Montserrat" panose="00000500000000000000" pitchFamily="2" charset="0"/>
                        </a:rPr>
                        <a:t>Canal Winchester Middle School</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dirty="0">
                          <a:effectLst/>
                          <a:latin typeface="Montserrat" panose="00000500000000000000" pitchFamily="2" charset="0"/>
                        </a:rPr>
                        <a:t>Canal Winchester</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901</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16.7</a:t>
                      </a:r>
                      <a:endParaRPr lang="en-US" sz="1200" b="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4153389028"/>
                  </a:ext>
                </a:extLst>
              </a:tr>
              <a:tr h="288906">
                <a:tc>
                  <a:txBody>
                    <a:bodyPr/>
                    <a:lstStyle/>
                    <a:p>
                      <a:pPr marL="0" marR="0">
                        <a:spcBef>
                          <a:spcPts val="0"/>
                        </a:spcBef>
                        <a:spcAft>
                          <a:spcPts val="0"/>
                        </a:spcAft>
                      </a:pPr>
                      <a:r>
                        <a:rPr lang="en-US" sz="1100" b="0">
                          <a:effectLst/>
                          <a:latin typeface="Montserrat" panose="00000500000000000000" pitchFamily="2" charset="0"/>
                        </a:rPr>
                        <a:t>Herbert Mills Elementary</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Reynoldsburg</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422</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11.7</a:t>
                      </a:r>
                      <a:endParaRPr lang="en-US" sz="1200" b="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3730325910"/>
                  </a:ext>
                </a:extLst>
              </a:tr>
              <a:tr h="288906">
                <a:tc>
                  <a:txBody>
                    <a:bodyPr/>
                    <a:lstStyle/>
                    <a:p>
                      <a:pPr marL="0" marR="0">
                        <a:spcBef>
                          <a:spcPts val="0"/>
                        </a:spcBef>
                        <a:spcAft>
                          <a:spcPts val="0"/>
                        </a:spcAft>
                      </a:pPr>
                      <a:r>
                        <a:rPr lang="en-US" sz="1100" b="0">
                          <a:effectLst/>
                          <a:latin typeface="Montserrat" panose="00000500000000000000" pitchFamily="2" charset="0"/>
                        </a:rPr>
                        <a:t>Summit Road Elementary</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Reynoldsburg</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dirty="0">
                          <a:effectLst/>
                          <a:latin typeface="Montserrat" panose="00000500000000000000" pitchFamily="2" charset="0"/>
                        </a:rPr>
                        <a:t>493</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16.9</a:t>
                      </a:r>
                      <a:endParaRPr lang="en-US" sz="1200" b="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1440653557"/>
                  </a:ext>
                </a:extLst>
              </a:tr>
              <a:tr h="288906">
                <a:tc>
                  <a:txBody>
                    <a:bodyPr/>
                    <a:lstStyle/>
                    <a:p>
                      <a:pPr marL="0" marR="0">
                        <a:spcBef>
                          <a:spcPts val="0"/>
                        </a:spcBef>
                        <a:spcAft>
                          <a:spcPts val="0"/>
                        </a:spcAft>
                      </a:pPr>
                      <a:r>
                        <a:rPr lang="en-US" sz="1100" b="0">
                          <a:effectLst/>
                          <a:latin typeface="Montserrat" panose="00000500000000000000" pitchFamily="2" charset="0"/>
                        </a:rPr>
                        <a:t>New Hope Christian Academy</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a:effectLst/>
                          <a:latin typeface="Montserrat" panose="00000500000000000000" pitchFamily="2" charset="0"/>
                        </a:rPr>
                        <a:t>Circleville</a:t>
                      </a:r>
                      <a:endParaRPr lang="en-US" sz="1200" b="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dirty="0">
                          <a:effectLst/>
                          <a:latin typeface="Montserrat" panose="00000500000000000000" pitchFamily="2" charset="0"/>
                        </a:rPr>
                        <a:t>224</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100" b="0" dirty="0">
                          <a:effectLst/>
                          <a:latin typeface="Montserrat" panose="00000500000000000000" pitchFamily="2" charset="0"/>
                        </a:rPr>
                        <a:t>27.3</a:t>
                      </a:r>
                      <a:endParaRPr lang="en-US" sz="1200" b="0" dirty="0">
                        <a:effectLst/>
                        <a:latin typeface="Montserrat" panose="00000500000000000000" pitchFamily="2" charset="0"/>
                        <a:ea typeface="Times New Roman" panose="02020603050405020304" pitchFamily="18" charset="0"/>
                      </a:endParaRPr>
                    </a:p>
                  </a:txBody>
                  <a:tcPr marL="68580" marR="68580" marT="0" marB="0" anchor="b"/>
                </a:tc>
                <a:extLst>
                  <a:ext uri="{0D108BD9-81ED-4DB2-BD59-A6C34878D82A}">
                    <a16:rowId xmlns:a16="http://schemas.microsoft.com/office/drawing/2014/main" val="2589157014"/>
                  </a:ext>
                </a:extLst>
              </a:tr>
            </a:tbl>
          </a:graphicData>
        </a:graphic>
      </p:graphicFrame>
    </p:spTree>
    <p:extLst>
      <p:ext uri="{BB962C8B-B14F-4D97-AF65-F5344CB8AC3E}">
        <p14:creationId xmlns:p14="http://schemas.microsoft.com/office/powerpoint/2010/main" val="2699026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70784B-2C8E-4FE3-BDE8-3D3A5D1E6DFB}"/>
              </a:ext>
            </a:extLst>
          </p:cNvPr>
          <p:cNvSpPr>
            <a:spLocks noGrp="1"/>
          </p:cNvSpPr>
          <p:nvPr>
            <p:ph type="title"/>
          </p:nvPr>
        </p:nvSpPr>
        <p:spPr>
          <a:xfrm>
            <a:off x="1072341" y="2610832"/>
            <a:ext cx="7240385" cy="1143000"/>
          </a:xfrm>
        </p:spPr>
        <p:txBody>
          <a:bodyPr/>
          <a:lstStyle/>
          <a:p>
            <a:pPr algn="ctr"/>
            <a:r>
              <a:rPr lang="en-US" sz="3600" dirty="0"/>
              <a:t>Envisioning the </a:t>
            </a:r>
            <a:br>
              <a:rPr lang="en-US" sz="3600" dirty="0"/>
            </a:br>
            <a:r>
              <a:rPr lang="en-US" sz="3600" dirty="0"/>
              <a:t>Future workforce</a:t>
            </a:r>
          </a:p>
        </p:txBody>
      </p:sp>
    </p:spTree>
    <p:extLst>
      <p:ext uri="{BB962C8B-B14F-4D97-AF65-F5344CB8AC3E}">
        <p14:creationId xmlns:p14="http://schemas.microsoft.com/office/powerpoint/2010/main" val="1537444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a:spLocks noGrp="1"/>
          </p:cNvSpPr>
          <p:nvPr>
            <p:ph type="title"/>
          </p:nvPr>
        </p:nvSpPr>
        <p:spPr>
          <a:xfrm>
            <a:off x="457200" y="274638"/>
            <a:ext cx="8229600" cy="1143000"/>
          </a:xfrm>
        </p:spPr>
        <p:txBody>
          <a:bodyPr/>
          <a:lstStyle/>
          <a:p>
            <a:r>
              <a:rPr lang="en-US" dirty="0"/>
              <a:t>Growing Diversity</a:t>
            </a:r>
          </a:p>
        </p:txBody>
      </p:sp>
      <p:sp>
        <p:nvSpPr>
          <p:cNvPr id="22" name="TextBox 21"/>
          <p:cNvSpPr txBox="1"/>
          <p:nvPr/>
        </p:nvSpPr>
        <p:spPr>
          <a:xfrm>
            <a:off x="361604" y="5941669"/>
            <a:ext cx="4589729"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Source: Census Bureau, Decennial Census 2010, Population Estimates 2015</a:t>
            </a:r>
            <a:endParaRPr lang="es-ES" sz="1000" dirty="0">
              <a:latin typeface="Arial" panose="020B0604020202020204" pitchFamily="34" charset="0"/>
              <a:cs typeface="Arial" panose="020B0604020202020204" pitchFamily="34" charset="0"/>
            </a:endParaRPr>
          </a:p>
        </p:txBody>
      </p:sp>
      <p:sp>
        <p:nvSpPr>
          <p:cNvPr id="17" name="Content Placeholder 8"/>
          <p:cNvSpPr txBox="1">
            <a:spLocks/>
          </p:cNvSpPr>
          <p:nvPr/>
        </p:nvSpPr>
        <p:spPr>
          <a:xfrm>
            <a:off x="533400" y="1150938"/>
            <a:ext cx="7810500" cy="5334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dirty="0">
                <a:solidFill>
                  <a:srgbClr val="EE3424"/>
                </a:solidFill>
              </a:rPr>
              <a:t>Franklin County population by age and race/ethnicity</a:t>
            </a:r>
            <a:endParaRPr lang="en-US" sz="1200" dirty="0"/>
          </a:p>
          <a:p>
            <a:endParaRPr lang="en-US" b="1" dirty="0"/>
          </a:p>
          <a:p>
            <a:endParaRPr lang="en-US" sz="1800" b="1" dirty="0">
              <a:solidFill>
                <a:srgbClr val="EE3424"/>
              </a:solidFill>
            </a:endParaRPr>
          </a:p>
        </p:txBody>
      </p:sp>
      <p:graphicFrame>
        <p:nvGraphicFramePr>
          <p:cNvPr id="8" name="Chart 7"/>
          <p:cNvGraphicFramePr>
            <a:graphicFrameLocks/>
          </p:cNvGraphicFramePr>
          <p:nvPr>
            <p:extLst/>
          </p:nvPr>
        </p:nvGraphicFramePr>
        <p:xfrm>
          <a:off x="671169" y="1671638"/>
          <a:ext cx="8015631" cy="43446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97607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3249937B-0A76-4CE8-96B8-45FBC4E21D36}"/>
              </a:ext>
            </a:extLst>
          </p:cNvPr>
          <p:cNvGraphicFramePr>
            <a:graphicFrameLocks/>
          </p:cNvGraphicFramePr>
          <p:nvPr>
            <p:extLst/>
          </p:nvPr>
        </p:nvGraphicFramePr>
        <p:xfrm>
          <a:off x="153027" y="1643264"/>
          <a:ext cx="8672317" cy="408543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a:t>Global Business</a:t>
            </a:r>
          </a:p>
        </p:txBody>
      </p:sp>
      <p:sp>
        <p:nvSpPr>
          <p:cNvPr id="8" name="TextBox 7"/>
          <p:cNvSpPr txBox="1"/>
          <p:nvPr/>
        </p:nvSpPr>
        <p:spPr>
          <a:xfrm>
            <a:off x="370742" y="5849414"/>
            <a:ext cx="3595255"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Source: Census Bureau</a:t>
            </a:r>
          </a:p>
        </p:txBody>
      </p:sp>
      <p:sp>
        <p:nvSpPr>
          <p:cNvPr id="6" name="Content Placeholder 8"/>
          <p:cNvSpPr txBox="1">
            <a:spLocks/>
          </p:cNvSpPr>
          <p:nvPr/>
        </p:nvSpPr>
        <p:spPr>
          <a:xfrm>
            <a:off x="533400" y="1150938"/>
            <a:ext cx="7810500" cy="5334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b="1" dirty="0">
                <a:solidFill>
                  <a:srgbClr val="EE3424"/>
                </a:solidFill>
              </a:rPr>
              <a:t>U.S. exports, 1960-2017</a:t>
            </a:r>
            <a:endParaRPr lang="en-US" sz="1800" b="1" dirty="0">
              <a:solidFill>
                <a:srgbClr val="EE3424"/>
              </a:solidFill>
            </a:endParaRPr>
          </a:p>
        </p:txBody>
      </p:sp>
      <p:sp>
        <p:nvSpPr>
          <p:cNvPr id="9" name="TextBox 2"/>
          <p:cNvSpPr txBox="1"/>
          <p:nvPr/>
        </p:nvSpPr>
        <p:spPr>
          <a:xfrm>
            <a:off x="1134744" y="1747472"/>
            <a:ext cx="4752868"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latin typeface="Arial" panose="020B0604020202020204" pitchFamily="34" charset="0"/>
                <a:cs typeface="Arial" panose="020B0604020202020204" pitchFamily="34" charset="0"/>
              </a:rPr>
              <a:t>U.S. companies exported </a:t>
            </a:r>
          </a:p>
          <a:p>
            <a:r>
              <a:rPr lang="en-US" sz="2400" b="1" dirty="0">
                <a:latin typeface="Arial" panose="020B0604020202020204" pitchFamily="34" charset="0"/>
                <a:cs typeface="Arial" panose="020B0604020202020204" pitchFamily="34" charset="0"/>
              </a:rPr>
              <a:t>$2.3 trillion </a:t>
            </a:r>
            <a:r>
              <a:rPr lang="en-US" sz="2400" dirty="0">
                <a:latin typeface="Arial" panose="020B0604020202020204" pitchFamily="34" charset="0"/>
                <a:cs typeface="Arial" panose="020B0604020202020204" pitchFamily="34" charset="0"/>
              </a:rPr>
              <a:t>in goods and services in 2017</a:t>
            </a:r>
          </a:p>
        </p:txBody>
      </p:sp>
    </p:spTree>
    <p:extLst>
      <p:ext uri="{BB962C8B-B14F-4D97-AF65-F5344CB8AC3E}">
        <p14:creationId xmlns:p14="http://schemas.microsoft.com/office/powerpoint/2010/main" val="4013685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80854" cy="1143000"/>
          </a:xfrm>
        </p:spPr>
        <p:txBody>
          <a:bodyPr/>
          <a:lstStyle/>
          <a:p>
            <a:r>
              <a:rPr lang="en-US" dirty="0"/>
              <a:t>Columbus global reach</a:t>
            </a:r>
          </a:p>
        </p:txBody>
      </p:sp>
      <p:sp>
        <p:nvSpPr>
          <p:cNvPr id="8" name="TextBox 7"/>
          <p:cNvSpPr txBox="1"/>
          <p:nvPr/>
        </p:nvSpPr>
        <p:spPr>
          <a:xfrm>
            <a:off x="457200" y="5911753"/>
            <a:ext cx="7999111"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Source: Columbus 2020</a:t>
            </a:r>
          </a:p>
        </p:txBody>
      </p:sp>
      <p:sp>
        <p:nvSpPr>
          <p:cNvPr id="7" name="Content Placeholder 8"/>
          <p:cNvSpPr txBox="1">
            <a:spLocks/>
          </p:cNvSpPr>
          <p:nvPr/>
        </p:nvSpPr>
        <p:spPr>
          <a:xfrm>
            <a:off x="457200" y="1150938"/>
            <a:ext cx="7810500" cy="5334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b="1" dirty="0">
              <a:solidFill>
                <a:srgbClr val="EE3424"/>
              </a:solidFill>
            </a:endParaRPr>
          </a:p>
        </p:txBody>
      </p:sp>
      <p:sp>
        <p:nvSpPr>
          <p:cNvPr id="6" name="Content Placeholder 8">
            <a:extLst>
              <a:ext uri="{FF2B5EF4-FFF2-40B4-BE49-F238E27FC236}">
                <a16:creationId xmlns:a16="http://schemas.microsoft.com/office/drawing/2014/main" id="{ABAA72D3-CC3F-41FF-9B96-B61CB2BE913A}"/>
              </a:ext>
            </a:extLst>
          </p:cNvPr>
          <p:cNvSpPr txBox="1">
            <a:spLocks/>
          </p:cNvSpPr>
          <p:nvPr/>
        </p:nvSpPr>
        <p:spPr>
          <a:xfrm>
            <a:off x="533400" y="1150938"/>
            <a:ext cx="8071338" cy="5334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Wingdings" charset="2"/>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b="1" dirty="0">
                <a:solidFill>
                  <a:srgbClr val="EE3424"/>
                </a:solidFill>
              </a:rPr>
              <a:t>HQ, key locations and </a:t>
            </a:r>
            <a:r>
              <a:rPr lang="en-US" b="1" dirty="0">
                <a:solidFill>
                  <a:srgbClr val="FF0000"/>
                </a:solidFill>
              </a:rPr>
              <a:t>export markets </a:t>
            </a:r>
            <a:r>
              <a:rPr lang="en-US" b="1" dirty="0">
                <a:solidFill>
                  <a:srgbClr val="EE3424"/>
                </a:solidFill>
              </a:rPr>
              <a:t>of Columbus Region firms</a:t>
            </a:r>
            <a:endParaRPr lang="en-US" sz="1800" b="1" dirty="0">
              <a:solidFill>
                <a:srgbClr val="EE3424"/>
              </a:solidFill>
            </a:endParaRPr>
          </a:p>
        </p:txBody>
      </p:sp>
      <p:pic>
        <p:nvPicPr>
          <p:cNvPr id="10" name="Picture 9">
            <a:extLst>
              <a:ext uri="{FF2B5EF4-FFF2-40B4-BE49-F238E27FC236}">
                <a16:creationId xmlns:a16="http://schemas.microsoft.com/office/drawing/2014/main" id="{ED71A090-C3BA-4EA9-878D-A47628E6B147}"/>
              </a:ext>
            </a:extLst>
          </p:cNvPr>
          <p:cNvPicPr>
            <a:picLocks noChangeAspect="1"/>
          </p:cNvPicPr>
          <p:nvPr/>
        </p:nvPicPr>
        <p:blipFill rotWithShape="1">
          <a:blip r:embed="rId3"/>
          <a:srcRect t="842" r="1377" b="4711"/>
          <a:stretch/>
        </p:blipFill>
        <p:spPr>
          <a:xfrm>
            <a:off x="0" y="1543469"/>
            <a:ext cx="9144000" cy="4292386"/>
          </a:xfrm>
          <a:prstGeom prst="rect">
            <a:avLst/>
          </a:prstGeom>
        </p:spPr>
      </p:pic>
    </p:spTree>
    <p:extLst>
      <p:ext uri="{BB962C8B-B14F-4D97-AF65-F5344CB8AC3E}">
        <p14:creationId xmlns:p14="http://schemas.microsoft.com/office/powerpoint/2010/main" val="861937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A4EC336-07C8-4360-A712-137E84D5BD19}"/>
              </a:ext>
            </a:extLst>
          </p:cNvPr>
          <p:cNvSpPr/>
          <p:nvPr/>
        </p:nvSpPr>
        <p:spPr>
          <a:xfrm rot="16200000">
            <a:off x="5819756" y="1398893"/>
            <a:ext cx="2250303" cy="3400657"/>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rotWithShape="1">
          <a:blip r:embed="rId3"/>
          <a:srcRect l="3231" t="1611" r="57621" b="81981"/>
          <a:stretch/>
        </p:blipFill>
        <p:spPr>
          <a:xfrm>
            <a:off x="4783933" y="4907488"/>
            <a:ext cx="1843916" cy="987529"/>
          </a:xfrm>
          <a:prstGeom prst="rect">
            <a:avLst/>
          </a:prstGeom>
        </p:spPr>
      </p:pic>
      <p:sp>
        <p:nvSpPr>
          <p:cNvPr id="10" name="TextBox 9"/>
          <p:cNvSpPr txBox="1"/>
          <p:nvPr/>
        </p:nvSpPr>
        <p:spPr>
          <a:xfrm>
            <a:off x="473176" y="5895017"/>
            <a:ext cx="8301392" cy="230832"/>
          </a:xfrm>
          <a:prstGeom prst="rect">
            <a:avLst/>
          </a:prstGeom>
          <a:noFill/>
        </p:spPr>
        <p:txBody>
          <a:bodyPr wrap="square" rtlCol="0">
            <a:spAutoFit/>
          </a:bodyPr>
          <a:lstStyle/>
          <a:p>
            <a:r>
              <a:rPr lang="en-US" sz="900" dirty="0">
                <a:latin typeface="Arial"/>
                <a:cs typeface="Arial"/>
              </a:rPr>
              <a:t>Source: “Where machines could replace humans—and where they can’t (yet)”, McKinsey Quarterly, July 2016</a:t>
            </a:r>
          </a:p>
        </p:txBody>
      </p:sp>
      <p:sp>
        <p:nvSpPr>
          <p:cNvPr id="11" name="TextBox 10"/>
          <p:cNvSpPr txBox="1"/>
          <p:nvPr/>
        </p:nvSpPr>
        <p:spPr>
          <a:xfrm>
            <a:off x="5336121" y="2053600"/>
            <a:ext cx="3309115" cy="2031325"/>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Five factors for automation</a:t>
            </a:r>
          </a:p>
          <a:p>
            <a:r>
              <a:rPr lang="en-US" dirty="0">
                <a:latin typeface="Arial" panose="020B0604020202020204" pitchFamily="34" charset="0"/>
                <a:cs typeface="Arial" panose="020B0604020202020204" pitchFamily="34" charset="0"/>
              </a:rPr>
              <a:t>1 – Technical feasibility</a:t>
            </a:r>
          </a:p>
          <a:p>
            <a:r>
              <a:rPr lang="en-US" dirty="0">
                <a:latin typeface="Arial" panose="020B0604020202020204" pitchFamily="34" charset="0"/>
                <a:cs typeface="Arial" panose="020B0604020202020204" pitchFamily="34" charset="0"/>
              </a:rPr>
              <a:t>      (is it automatable?)</a:t>
            </a:r>
          </a:p>
          <a:p>
            <a:r>
              <a:rPr lang="en-US" dirty="0">
                <a:latin typeface="Arial" panose="020B0604020202020204" pitchFamily="34" charset="0"/>
                <a:cs typeface="Arial" panose="020B0604020202020204" pitchFamily="34" charset="0"/>
              </a:rPr>
              <a:t>2 – Costs to automate</a:t>
            </a:r>
          </a:p>
          <a:p>
            <a:r>
              <a:rPr lang="en-US" dirty="0">
                <a:latin typeface="Arial" panose="020B0604020202020204" pitchFamily="34" charset="0"/>
                <a:cs typeface="Arial" panose="020B0604020202020204" pitchFamily="34" charset="0"/>
              </a:rPr>
              <a:t>3 – Relative scarcity of labor</a:t>
            </a:r>
          </a:p>
          <a:p>
            <a:r>
              <a:rPr lang="en-US" dirty="0">
                <a:latin typeface="Arial" panose="020B0604020202020204" pitchFamily="34" charset="0"/>
                <a:cs typeface="Arial" panose="020B0604020202020204" pitchFamily="34" charset="0"/>
              </a:rPr>
              <a:t>4 – Skills</a:t>
            </a:r>
          </a:p>
          <a:p>
            <a:r>
              <a:rPr lang="en-US" dirty="0">
                <a:latin typeface="Arial" panose="020B0604020202020204" pitchFamily="34" charset="0"/>
                <a:cs typeface="Arial" panose="020B0604020202020204" pitchFamily="34" charset="0"/>
              </a:rPr>
              <a:t>5 – Costs of workers </a:t>
            </a:r>
          </a:p>
        </p:txBody>
      </p:sp>
      <p:pic>
        <p:nvPicPr>
          <p:cNvPr id="14" name="Picture 13">
            <a:extLst>
              <a:ext uri="{FF2B5EF4-FFF2-40B4-BE49-F238E27FC236}">
                <a16:creationId xmlns:a16="http://schemas.microsoft.com/office/drawing/2014/main" id="{13C489E7-915F-4213-B312-9BE67B4D9869}"/>
              </a:ext>
            </a:extLst>
          </p:cNvPr>
          <p:cNvPicPr>
            <a:picLocks noChangeAspect="1"/>
          </p:cNvPicPr>
          <p:nvPr/>
        </p:nvPicPr>
        <p:blipFill rotWithShape="1">
          <a:blip r:embed="rId3"/>
          <a:srcRect t="16632"/>
          <a:stretch/>
        </p:blipFill>
        <p:spPr>
          <a:xfrm>
            <a:off x="458141" y="1340316"/>
            <a:ext cx="4317897" cy="4599973"/>
          </a:xfrm>
          <a:prstGeom prst="rect">
            <a:avLst/>
          </a:prstGeom>
        </p:spPr>
      </p:pic>
      <p:pic>
        <p:nvPicPr>
          <p:cNvPr id="15" name="Picture 14">
            <a:extLst>
              <a:ext uri="{FF2B5EF4-FFF2-40B4-BE49-F238E27FC236}">
                <a16:creationId xmlns:a16="http://schemas.microsoft.com/office/drawing/2014/main" id="{80BABA4F-6339-4FFB-9428-67F502E77C3E}"/>
              </a:ext>
            </a:extLst>
          </p:cNvPr>
          <p:cNvPicPr>
            <a:picLocks noChangeAspect="1"/>
          </p:cNvPicPr>
          <p:nvPr/>
        </p:nvPicPr>
        <p:blipFill rotWithShape="1">
          <a:blip r:embed="rId3"/>
          <a:srcRect l="48128" t="1611" r="5477" b="81981"/>
          <a:stretch/>
        </p:blipFill>
        <p:spPr>
          <a:xfrm>
            <a:off x="6673268" y="4907488"/>
            <a:ext cx="2185240" cy="987529"/>
          </a:xfrm>
          <a:prstGeom prst="rect">
            <a:avLst/>
          </a:prstGeom>
        </p:spPr>
      </p:pic>
      <p:sp>
        <p:nvSpPr>
          <p:cNvPr id="17" name="Title 1">
            <a:extLst>
              <a:ext uri="{FF2B5EF4-FFF2-40B4-BE49-F238E27FC236}">
                <a16:creationId xmlns:a16="http://schemas.microsoft.com/office/drawing/2014/main" id="{50391EE7-F596-43A0-9F0D-A7F26316B97D}"/>
              </a:ext>
            </a:extLst>
          </p:cNvPr>
          <p:cNvSpPr txBox="1">
            <a:spLocks/>
          </p:cNvSpPr>
          <p:nvPr/>
        </p:nvSpPr>
        <p:spPr>
          <a:xfrm>
            <a:off x="609600" y="427038"/>
            <a:ext cx="8229600" cy="1143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000" b="1" kern="1200" cap="all">
                <a:solidFill>
                  <a:schemeClr val="tx1">
                    <a:lumMod val="75000"/>
                    <a:lumOff val="25000"/>
                  </a:schemeClr>
                </a:solidFill>
                <a:latin typeface="Arial"/>
                <a:ea typeface="+mj-ea"/>
                <a:cs typeface="Arial"/>
              </a:defRPr>
            </a:lvl1pPr>
          </a:lstStyle>
          <a:p>
            <a:r>
              <a:rPr lang="en-US" sz="3600" dirty="0"/>
              <a:t>New jobs</a:t>
            </a:r>
            <a:br>
              <a:rPr lang="en-US" sz="3600" dirty="0"/>
            </a:br>
            <a:r>
              <a:rPr lang="en-US" sz="2400" dirty="0">
                <a:solidFill>
                  <a:srgbClr val="FF0000"/>
                </a:solidFill>
              </a:rPr>
              <a:t>where machines can impact jobs</a:t>
            </a:r>
          </a:p>
        </p:txBody>
      </p:sp>
    </p:spTree>
    <p:extLst>
      <p:ext uri="{BB962C8B-B14F-4D97-AF65-F5344CB8AC3E}">
        <p14:creationId xmlns:p14="http://schemas.microsoft.com/office/powerpoint/2010/main" val="71254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457200" y="1524312"/>
            <a:ext cx="31021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b="1" dirty="0">
                <a:solidFill>
                  <a:schemeClr val="tx1">
                    <a:lumMod val="75000"/>
                    <a:lumOff val="25000"/>
                  </a:schemeClr>
                </a:solidFill>
                <a:latin typeface="Arial" charset="0"/>
                <a:cs typeface="Arial" charset="0"/>
              </a:rPr>
              <a:t>CEOs surveyed on impact of AI and robotics on jobs</a:t>
            </a:r>
          </a:p>
        </p:txBody>
      </p:sp>
      <p:graphicFrame>
        <p:nvGraphicFramePr>
          <p:cNvPr id="6" name="Chart 5"/>
          <p:cNvGraphicFramePr>
            <a:graphicFrameLocks/>
          </p:cNvGraphicFramePr>
          <p:nvPr>
            <p:extLst/>
          </p:nvPr>
        </p:nvGraphicFramePr>
        <p:xfrm>
          <a:off x="-79542" y="1970111"/>
          <a:ext cx="4719534" cy="2765276"/>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719181" y="2229101"/>
            <a:ext cx="678536" cy="523220"/>
          </a:xfrm>
          <a:prstGeom prst="rect">
            <a:avLst/>
          </a:prstGeom>
          <a:noFill/>
        </p:spPr>
        <p:txBody>
          <a:bodyPr wrap="square" rtlCol="0">
            <a:spAutoFit/>
          </a:bodyPr>
          <a:lstStyle/>
          <a:p>
            <a:pPr algn="ctr"/>
            <a:r>
              <a:rPr lang="en-US" sz="1400" b="1" dirty="0">
                <a:solidFill>
                  <a:srgbClr val="FF0000"/>
                </a:solidFill>
                <a:latin typeface="Arial" panose="020B0604020202020204" pitchFamily="34" charset="0"/>
                <a:cs typeface="Arial" panose="020B0604020202020204" pitchFamily="34" charset="0"/>
              </a:rPr>
              <a:t>Job</a:t>
            </a:r>
          </a:p>
          <a:p>
            <a:pPr algn="ctr"/>
            <a:r>
              <a:rPr lang="en-US" sz="1400" b="1" dirty="0">
                <a:solidFill>
                  <a:srgbClr val="FF0000"/>
                </a:solidFill>
                <a:latin typeface="Arial" panose="020B0604020202020204" pitchFamily="34" charset="0"/>
                <a:cs typeface="Arial" panose="020B0604020202020204" pitchFamily="34" charset="0"/>
              </a:rPr>
              <a:t>loss</a:t>
            </a:r>
          </a:p>
        </p:txBody>
      </p:sp>
      <p:sp>
        <p:nvSpPr>
          <p:cNvPr id="7" name="TextBox 6"/>
          <p:cNvSpPr txBox="1"/>
          <p:nvPr/>
        </p:nvSpPr>
        <p:spPr>
          <a:xfrm>
            <a:off x="785955" y="4470286"/>
            <a:ext cx="2527775" cy="1200329"/>
          </a:xfrm>
          <a:prstGeom prst="rect">
            <a:avLst/>
          </a:prstGeom>
          <a:noFill/>
        </p:spPr>
        <p:txBody>
          <a:bodyPr wrap="square" rtlCol="0">
            <a:spAutoFit/>
          </a:bodyPr>
          <a:lstStyle/>
          <a:p>
            <a:pPr algn="r"/>
            <a:r>
              <a:rPr lang="en-US" sz="1400" b="1" dirty="0">
                <a:latin typeface="Arial" panose="020B0604020202020204" pitchFamily="34" charset="0"/>
                <a:cs typeface="Arial" panose="020B0604020202020204" pitchFamily="34" charset="0"/>
              </a:rPr>
              <a:t>Gain or no loss</a:t>
            </a:r>
            <a:r>
              <a:rPr lang="en-US" sz="1400" dirty="0">
                <a:latin typeface="Arial" panose="020B0604020202020204" pitchFamily="34" charset="0"/>
                <a:cs typeface="Arial" panose="020B0604020202020204" pitchFamily="34" charset="0"/>
              </a:rPr>
              <a:t>: </a:t>
            </a:r>
          </a:p>
          <a:p>
            <a:pPr algn="r"/>
            <a:r>
              <a:rPr lang="en-US" sz="1400" dirty="0">
                <a:latin typeface="Arial" panose="020B0604020202020204" pitchFamily="34" charset="0"/>
                <a:cs typeface="Arial" panose="020B0604020202020204" pitchFamily="34" charset="0"/>
              </a:rPr>
              <a:t>retrain people to use technology or redesign jobs to better take advantage of human skills</a:t>
            </a:r>
          </a:p>
        </p:txBody>
      </p:sp>
      <p:sp>
        <p:nvSpPr>
          <p:cNvPr id="8" name="TextBox 7"/>
          <p:cNvSpPr txBox="1"/>
          <p:nvPr/>
        </p:nvSpPr>
        <p:spPr>
          <a:xfrm>
            <a:off x="499457" y="5827112"/>
            <a:ext cx="4759573" cy="230832"/>
          </a:xfrm>
          <a:prstGeom prst="rect">
            <a:avLst/>
          </a:prstGeom>
          <a:noFill/>
        </p:spPr>
        <p:txBody>
          <a:bodyPr wrap="square" rtlCol="0">
            <a:spAutoFit/>
          </a:bodyPr>
          <a:lstStyle/>
          <a:p>
            <a:r>
              <a:rPr lang="en-US" sz="900" dirty="0">
                <a:latin typeface="Arial"/>
                <a:cs typeface="Arial"/>
              </a:rPr>
              <a:t>Source: 2017 Deloitte Global Human Capital Trends</a:t>
            </a:r>
          </a:p>
        </p:txBody>
      </p:sp>
      <p:sp>
        <p:nvSpPr>
          <p:cNvPr id="11" name="Title 1">
            <a:extLst>
              <a:ext uri="{FF2B5EF4-FFF2-40B4-BE49-F238E27FC236}">
                <a16:creationId xmlns:a16="http://schemas.microsoft.com/office/drawing/2014/main" id="{8D918087-7CE0-4315-811E-08A140F51500}"/>
              </a:ext>
            </a:extLst>
          </p:cNvPr>
          <p:cNvSpPr txBox="1">
            <a:spLocks/>
          </p:cNvSpPr>
          <p:nvPr/>
        </p:nvSpPr>
        <p:spPr>
          <a:xfrm>
            <a:off x="457200" y="326949"/>
            <a:ext cx="8229600" cy="1143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000" b="1" kern="1200" cap="all">
                <a:solidFill>
                  <a:schemeClr val="tx1">
                    <a:lumMod val="75000"/>
                    <a:lumOff val="25000"/>
                  </a:schemeClr>
                </a:solidFill>
                <a:latin typeface="Arial"/>
                <a:ea typeface="+mj-ea"/>
                <a:cs typeface="Arial"/>
              </a:defRPr>
            </a:lvl1pPr>
          </a:lstStyle>
          <a:p>
            <a:r>
              <a:rPr lang="en-US" dirty="0"/>
              <a:t>New jobs</a:t>
            </a:r>
          </a:p>
        </p:txBody>
      </p:sp>
      <p:sp>
        <p:nvSpPr>
          <p:cNvPr id="23" name="Rectangle 22">
            <a:extLst>
              <a:ext uri="{FF2B5EF4-FFF2-40B4-BE49-F238E27FC236}">
                <a16:creationId xmlns:a16="http://schemas.microsoft.com/office/drawing/2014/main" id="{C8F8D5E2-11EB-49AD-866C-1470226BDE6A}"/>
              </a:ext>
            </a:extLst>
          </p:cNvPr>
          <p:cNvSpPr/>
          <p:nvPr/>
        </p:nvSpPr>
        <p:spPr>
          <a:xfrm>
            <a:off x="3559359" y="2078042"/>
            <a:ext cx="5492165" cy="3351498"/>
          </a:xfrm>
          <a:prstGeom prst="rect">
            <a:avLst/>
          </a:prstGeom>
          <a:solidFill>
            <a:schemeClr val="bg1"/>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EDF5C0D5-2A14-4C1F-B5AA-C7EC530C023C}"/>
              </a:ext>
            </a:extLst>
          </p:cNvPr>
          <p:cNvSpPr txBox="1"/>
          <p:nvPr/>
        </p:nvSpPr>
        <p:spPr>
          <a:xfrm>
            <a:off x="3725849" y="2661597"/>
            <a:ext cx="5229324" cy="646331"/>
          </a:xfrm>
          <a:prstGeom prst="rect">
            <a:avLst/>
          </a:prstGeom>
          <a:noFill/>
        </p:spPr>
        <p:txBody>
          <a:bodyPr wrap="square" rtlCol="0">
            <a:spAutoFit/>
          </a:bodyPr>
          <a:lstStyle/>
          <a:p>
            <a:r>
              <a:rPr lang="en-US" b="1" dirty="0">
                <a:latin typeface="Arial"/>
                <a:cs typeface="Arial"/>
              </a:rPr>
              <a:t>Despite fears, Mexico’s manufacturing boom</a:t>
            </a:r>
          </a:p>
          <a:p>
            <a:r>
              <a:rPr lang="en-US" b="1" dirty="0">
                <a:latin typeface="Arial"/>
                <a:cs typeface="Arial"/>
              </a:rPr>
              <a:t>is lifting U.S. workers</a:t>
            </a:r>
          </a:p>
        </p:txBody>
      </p:sp>
      <p:pic>
        <p:nvPicPr>
          <p:cNvPr id="28" name="Picture 2">
            <a:extLst>
              <a:ext uri="{FF2B5EF4-FFF2-40B4-BE49-F238E27FC236}">
                <a16:creationId xmlns:a16="http://schemas.microsoft.com/office/drawing/2014/main" id="{B1291966-0A5D-419C-A78B-2CA7739722F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62" t="35468" r="22841" b="5216"/>
          <a:stretch/>
        </p:blipFill>
        <p:spPr bwMode="auto">
          <a:xfrm>
            <a:off x="3759100" y="3273562"/>
            <a:ext cx="3146357" cy="1903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9">
            <a:extLst>
              <a:ext uri="{FF2B5EF4-FFF2-40B4-BE49-F238E27FC236}">
                <a16:creationId xmlns:a16="http://schemas.microsoft.com/office/drawing/2014/main" id="{48A42D07-34C8-4E88-8779-270503D68F54}"/>
              </a:ext>
            </a:extLst>
          </p:cNvPr>
          <p:cNvPicPr>
            <a:picLocks noChangeAspect="1"/>
          </p:cNvPicPr>
          <p:nvPr/>
        </p:nvPicPr>
        <p:blipFill>
          <a:blip r:embed="rId4"/>
          <a:stretch>
            <a:fillRect/>
          </a:stretch>
        </p:blipFill>
        <p:spPr>
          <a:xfrm>
            <a:off x="3646430" y="2160319"/>
            <a:ext cx="3107512" cy="500059"/>
          </a:xfrm>
          <a:prstGeom prst="rect">
            <a:avLst/>
          </a:prstGeom>
        </p:spPr>
      </p:pic>
      <p:sp>
        <p:nvSpPr>
          <p:cNvPr id="9" name="Rectangle 8">
            <a:extLst>
              <a:ext uri="{FF2B5EF4-FFF2-40B4-BE49-F238E27FC236}">
                <a16:creationId xmlns:a16="http://schemas.microsoft.com/office/drawing/2014/main" id="{4F897680-D89E-4719-9A71-1B0A0DCFC6EA}"/>
              </a:ext>
            </a:extLst>
          </p:cNvPr>
          <p:cNvSpPr/>
          <p:nvPr/>
        </p:nvSpPr>
        <p:spPr>
          <a:xfrm>
            <a:off x="6897810" y="3220933"/>
            <a:ext cx="2090614" cy="2062103"/>
          </a:xfrm>
          <a:prstGeom prst="rect">
            <a:avLst/>
          </a:prstGeom>
          <a:noFill/>
        </p:spPr>
        <p:txBody>
          <a:bodyPr wrap="square">
            <a:spAutoFit/>
          </a:bodyPr>
          <a:lstStyle/>
          <a:p>
            <a:pPr lvl="0"/>
            <a:r>
              <a:rPr lang="en-US" sz="1400" dirty="0">
                <a:latin typeface="Arial" panose="020B0604020202020204" pitchFamily="34" charset="0"/>
                <a:cs typeface="Arial" panose="020B0604020202020204" pitchFamily="34" charset="0"/>
              </a:rPr>
              <a:t>Automation manager at Wisconsin plant who started career at $5.50/hour: </a:t>
            </a:r>
          </a:p>
          <a:p>
            <a:pPr lvl="0"/>
            <a:endParaRPr lang="en-US" sz="800" dirty="0">
              <a:latin typeface="Arial" panose="020B0604020202020204" pitchFamily="34" charset="0"/>
              <a:cs typeface="Arial" panose="020B0604020202020204" pitchFamily="34" charset="0"/>
            </a:endParaRPr>
          </a:p>
          <a:p>
            <a:pPr lvl="0"/>
            <a:r>
              <a:rPr lang="en-US" sz="1600" b="1" dirty="0">
                <a:latin typeface="Arial" panose="020B0604020202020204" pitchFamily="34" charset="0"/>
                <a:cs typeface="Arial" panose="020B0604020202020204" pitchFamily="34" charset="0"/>
              </a:rPr>
              <a:t>“The robots do my [old] job, and I am managing people that manage them.”</a:t>
            </a:r>
          </a:p>
        </p:txBody>
      </p:sp>
    </p:spTree>
    <p:extLst>
      <p:ext uri="{BB962C8B-B14F-4D97-AF65-F5344CB8AC3E}">
        <p14:creationId xmlns:p14="http://schemas.microsoft.com/office/powerpoint/2010/main" val="170904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346076" y="1653041"/>
          <a:ext cx="5805342" cy="3958318"/>
        </p:xfrm>
        <a:graphic>
          <a:graphicData uri="http://schemas.openxmlformats.org/drawingml/2006/chart">
            <c:chart xmlns:c="http://schemas.openxmlformats.org/drawingml/2006/chart" xmlns:r="http://schemas.openxmlformats.org/officeDocument/2006/relationships" r:id="rId2"/>
          </a:graphicData>
        </a:graphic>
      </p:graphicFrame>
      <p:sp>
        <p:nvSpPr>
          <p:cNvPr id="12" name="Title 1"/>
          <p:cNvSpPr>
            <a:spLocks noGrp="1"/>
          </p:cNvSpPr>
          <p:nvPr>
            <p:ph type="title"/>
          </p:nvPr>
        </p:nvSpPr>
        <p:spPr>
          <a:xfrm>
            <a:off x="457200" y="274638"/>
            <a:ext cx="8229600" cy="1143000"/>
          </a:xfrm>
        </p:spPr>
        <p:txBody>
          <a:bodyPr/>
          <a:lstStyle/>
          <a:p>
            <a:r>
              <a:rPr lang="en-US" dirty="0"/>
              <a:t>Manufacturing Innovation</a:t>
            </a:r>
          </a:p>
        </p:txBody>
      </p:sp>
      <p:sp>
        <p:nvSpPr>
          <p:cNvPr id="13" name="TextBox 12"/>
          <p:cNvSpPr txBox="1">
            <a:spLocks noChangeArrowheads="1"/>
          </p:cNvSpPr>
          <p:nvPr/>
        </p:nvSpPr>
        <p:spPr bwMode="auto">
          <a:xfrm>
            <a:off x="291041" y="1185863"/>
            <a:ext cx="8531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b="1" dirty="0">
                <a:solidFill>
                  <a:srgbClr val="FF0000"/>
                </a:solidFill>
                <a:latin typeface="Arial" charset="0"/>
                <a:cs typeface="Arial" charset="0"/>
              </a:rPr>
              <a:t>Columbus Region output versus employment </a:t>
            </a:r>
            <a:r>
              <a:rPr lang="en-US" dirty="0">
                <a:solidFill>
                  <a:srgbClr val="FF0000"/>
                </a:solidFill>
                <a:latin typeface="Arial" charset="0"/>
                <a:cs typeface="Arial" charset="0"/>
              </a:rPr>
              <a:t>(indexed to 100 in 2001)</a:t>
            </a:r>
          </a:p>
        </p:txBody>
      </p:sp>
      <p:sp>
        <p:nvSpPr>
          <p:cNvPr id="16" name="TextBox 15"/>
          <p:cNvSpPr txBox="1">
            <a:spLocks noChangeArrowheads="1"/>
          </p:cNvSpPr>
          <p:nvPr/>
        </p:nvSpPr>
        <p:spPr bwMode="auto">
          <a:xfrm>
            <a:off x="5507209" y="3808814"/>
            <a:ext cx="610494"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a:r>
              <a:rPr lang="en-US" sz="1400" b="1" dirty="0">
                <a:latin typeface="Arial" charset="0"/>
                <a:cs typeface="Arial" charset="0"/>
              </a:rPr>
              <a:t>86K</a:t>
            </a:r>
            <a:endParaRPr lang="en-US" sz="1200" dirty="0">
              <a:latin typeface="Arial" charset="0"/>
              <a:cs typeface="Arial" charset="0"/>
            </a:endParaRPr>
          </a:p>
        </p:txBody>
      </p:sp>
      <p:sp>
        <p:nvSpPr>
          <p:cNvPr id="17" name="TextBox 16"/>
          <p:cNvSpPr txBox="1"/>
          <p:nvPr/>
        </p:nvSpPr>
        <p:spPr>
          <a:xfrm>
            <a:off x="423957" y="5864008"/>
            <a:ext cx="5431277" cy="230832"/>
          </a:xfrm>
          <a:prstGeom prst="rect">
            <a:avLst/>
          </a:prstGeom>
          <a:noFill/>
        </p:spPr>
        <p:txBody>
          <a:bodyPr wrap="square" rtlCol="0">
            <a:spAutoFit/>
          </a:bodyPr>
          <a:lstStyle/>
          <a:p>
            <a:r>
              <a:rPr lang="en-US" sz="900" dirty="0">
                <a:latin typeface="Arial"/>
                <a:cs typeface="Arial"/>
              </a:rPr>
              <a:t>Sources: Moody’s Economy.com (output in 2009 USD); EMSI</a:t>
            </a:r>
          </a:p>
        </p:txBody>
      </p:sp>
      <p:sp>
        <p:nvSpPr>
          <p:cNvPr id="10" name="TextBox 9"/>
          <p:cNvSpPr txBox="1">
            <a:spLocks noChangeArrowheads="1"/>
          </p:cNvSpPr>
          <p:nvPr/>
        </p:nvSpPr>
        <p:spPr bwMode="auto">
          <a:xfrm>
            <a:off x="758436" y="2644791"/>
            <a:ext cx="783884" cy="36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1400" b="1" dirty="0">
                <a:solidFill>
                  <a:srgbClr val="EE1712"/>
                </a:solidFill>
                <a:latin typeface="Arial" charset="0"/>
                <a:cs typeface="Arial" charset="0"/>
              </a:rPr>
              <a:t>$10.5B</a:t>
            </a:r>
          </a:p>
          <a:p>
            <a:pPr algn="ctr"/>
            <a:endParaRPr lang="en-US" sz="1200" dirty="0">
              <a:solidFill>
                <a:srgbClr val="EE1712"/>
              </a:solidFill>
              <a:latin typeface="Arial" charset="0"/>
              <a:cs typeface="Arial" charset="0"/>
            </a:endParaRPr>
          </a:p>
        </p:txBody>
      </p:sp>
      <p:sp>
        <p:nvSpPr>
          <p:cNvPr id="11" name="TextBox 10"/>
          <p:cNvSpPr txBox="1">
            <a:spLocks noChangeArrowheads="1"/>
          </p:cNvSpPr>
          <p:nvPr/>
        </p:nvSpPr>
        <p:spPr bwMode="auto">
          <a:xfrm>
            <a:off x="5286374" y="2235117"/>
            <a:ext cx="783884" cy="36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1400" b="1" dirty="0">
                <a:solidFill>
                  <a:srgbClr val="EE1712"/>
                </a:solidFill>
                <a:latin typeface="Arial" charset="0"/>
                <a:cs typeface="Arial" charset="0"/>
              </a:rPr>
              <a:t>$12.2B</a:t>
            </a:r>
          </a:p>
          <a:p>
            <a:pPr algn="ctr"/>
            <a:endParaRPr lang="en-US" sz="1200" dirty="0">
              <a:solidFill>
                <a:srgbClr val="EE1712"/>
              </a:solidFill>
              <a:latin typeface="Arial" charset="0"/>
              <a:cs typeface="Arial" charset="0"/>
            </a:endParaRPr>
          </a:p>
        </p:txBody>
      </p:sp>
      <p:sp>
        <p:nvSpPr>
          <p:cNvPr id="19" name="TextBox 18"/>
          <p:cNvSpPr txBox="1">
            <a:spLocks noChangeArrowheads="1"/>
          </p:cNvSpPr>
          <p:nvPr/>
        </p:nvSpPr>
        <p:spPr bwMode="auto">
          <a:xfrm>
            <a:off x="758436" y="3338980"/>
            <a:ext cx="610494"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a:r>
              <a:rPr lang="en-US" sz="1400" b="1" dirty="0">
                <a:latin typeface="Arial" charset="0"/>
                <a:cs typeface="Arial" charset="0"/>
              </a:rPr>
              <a:t>113K</a:t>
            </a:r>
            <a:endParaRPr lang="en-US" sz="1200" dirty="0">
              <a:latin typeface="Arial" charset="0"/>
              <a:cs typeface="Arial" charset="0"/>
            </a:endParaRPr>
          </a:p>
        </p:txBody>
      </p:sp>
      <p:sp>
        <p:nvSpPr>
          <p:cNvPr id="14" name="TextBox 20"/>
          <p:cNvSpPr txBox="1">
            <a:spLocks noChangeArrowheads="1"/>
          </p:cNvSpPr>
          <p:nvPr/>
        </p:nvSpPr>
        <p:spPr bwMode="auto">
          <a:xfrm>
            <a:off x="6210796" y="2189956"/>
            <a:ext cx="2759875" cy="256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spcAft>
                <a:spcPts val="600"/>
              </a:spcAft>
            </a:pPr>
            <a:r>
              <a:rPr lang="en-US" sz="2000" dirty="0">
                <a:latin typeface="Arial" charset="0"/>
                <a:cs typeface="Arial" charset="0"/>
              </a:rPr>
              <a:t>“In 1980 it took 25 jobs to generate $1 million in manufacturing output in the U.S. Today it takes five jobs.”</a:t>
            </a:r>
          </a:p>
          <a:p>
            <a:pPr eaLnBrk="1" hangingPunct="1">
              <a:spcAft>
                <a:spcPts val="600"/>
              </a:spcAft>
            </a:pPr>
            <a:r>
              <a:rPr lang="en-US" sz="1200" dirty="0">
                <a:latin typeface="Arial" charset="0"/>
                <a:cs typeface="Arial" charset="0"/>
              </a:rPr>
              <a:t>(“Manufacturing jobs aren’t coming back”, MIT Technology Review, November 18, 2016)</a:t>
            </a:r>
            <a:endParaRPr lang="en-GB" sz="1200" dirty="0">
              <a:latin typeface="Arial" charset="0"/>
              <a:cs typeface="Arial" charset="0"/>
            </a:endParaRPr>
          </a:p>
        </p:txBody>
      </p:sp>
    </p:spTree>
    <p:extLst>
      <p:ext uri="{BB962C8B-B14F-4D97-AF65-F5344CB8AC3E}">
        <p14:creationId xmlns:p14="http://schemas.microsoft.com/office/powerpoint/2010/main" val="96523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0" grpId="0"/>
      <p:bldP spid="11"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5867400"/>
            <a:ext cx="4104009" cy="246221"/>
          </a:xfrm>
          <a:prstGeom prst="rect">
            <a:avLst/>
          </a:prstGeom>
        </p:spPr>
        <p:txBody>
          <a:bodyPr wrap="none">
            <a:spAutoFit/>
          </a:bodyPr>
          <a:lstStyle/>
          <a:p>
            <a:r>
              <a:rPr lang="en-US" sz="1000" dirty="0">
                <a:latin typeface="Arial" panose="020B0604020202020204" pitchFamily="34" charset="0"/>
                <a:cs typeface="Arial" panose="020B0604020202020204" pitchFamily="34" charset="0"/>
              </a:rPr>
              <a:t>Source: Census 1980-2000, American Community Survey 2008-2010</a:t>
            </a:r>
          </a:p>
        </p:txBody>
      </p:sp>
      <p:graphicFrame>
        <p:nvGraphicFramePr>
          <p:cNvPr id="6" name="Chart 5"/>
          <p:cNvGraphicFramePr>
            <a:graphicFrameLocks/>
          </p:cNvGraphicFramePr>
          <p:nvPr>
            <p:extLst>
              <p:ext uri="{D42A27DB-BD31-4B8C-83A1-F6EECF244321}">
                <p14:modId xmlns:p14="http://schemas.microsoft.com/office/powerpoint/2010/main" val="3364146408"/>
              </p:ext>
            </p:extLst>
          </p:nvPr>
        </p:nvGraphicFramePr>
        <p:xfrm>
          <a:off x="291041" y="1770611"/>
          <a:ext cx="8090959" cy="385866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C4821501-7075-4EA0-ABFC-909566F3089F}"/>
              </a:ext>
            </a:extLst>
          </p:cNvPr>
          <p:cNvSpPr txBox="1">
            <a:spLocks noChangeArrowheads="1"/>
          </p:cNvSpPr>
          <p:nvPr/>
        </p:nvSpPr>
        <p:spPr bwMode="auto">
          <a:xfrm>
            <a:off x="291041" y="1185863"/>
            <a:ext cx="8531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b="1" dirty="0">
                <a:solidFill>
                  <a:srgbClr val="FF0000"/>
                </a:solidFill>
                <a:latin typeface="Arial" charset="0"/>
                <a:cs typeface="Arial" charset="0"/>
              </a:rPr>
              <a:t>Percent of adults age 25+ with bachelor’s degree or higher, 1980-2010</a:t>
            </a:r>
            <a:endParaRPr lang="en-US" dirty="0">
              <a:solidFill>
                <a:srgbClr val="FF0000"/>
              </a:solidFill>
              <a:latin typeface="Arial" charset="0"/>
              <a:cs typeface="Arial" charset="0"/>
            </a:endParaRPr>
          </a:p>
        </p:txBody>
      </p:sp>
      <p:sp>
        <p:nvSpPr>
          <p:cNvPr id="8" name="Title 1">
            <a:extLst>
              <a:ext uri="{FF2B5EF4-FFF2-40B4-BE49-F238E27FC236}">
                <a16:creationId xmlns:a16="http://schemas.microsoft.com/office/drawing/2014/main" id="{9FC50A8A-82B7-40F6-83F1-19F6C4A41A3E}"/>
              </a:ext>
            </a:extLst>
          </p:cNvPr>
          <p:cNvSpPr>
            <a:spLocks noGrp="1"/>
          </p:cNvSpPr>
          <p:nvPr>
            <p:ph type="title"/>
          </p:nvPr>
        </p:nvSpPr>
        <p:spPr>
          <a:xfrm>
            <a:off x="457200" y="274638"/>
            <a:ext cx="8229600" cy="1143000"/>
          </a:xfrm>
        </p:spPr>
        <p:txBody>
          <a:bodyPr/>
          <a:lstStyle/>
          <a:p>
            <a:r>
              <a:rPr lang="en-US" dirty="0"/>
              <a:t>Upskilling Workforce</a:t>
            </a:r>
          </a:p>
        </p:txBody>
      </p:sp>
    </p:spTree>
    <p:extLst>
      <p:ext uri="{BB962C8B-B14F-4D97-AF65-F5344CB8AC3E}">
        <p14:creationId xmlns:p14="http://schemas.microsoft.com/office/powerpoint/2010/main" val="3273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6846871"/>
      </p:ext>
    </p:extLst>
  </p:cSld>
  <p:clrMapOvr>
    <a:masterClrMapping/>
  </p:clrMapOvr>
</p:sld>
</file>

<file path=ppt/theme/theme1.xml><?xml version="1.0" encoding="utf-8"?>
<a:theme xmlns:a="http://schemas.openxmlformats.org/drawingml/2006/main" name="Columbus Reg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lumbus 202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64CE6821-BCBF-4DF4-AE1C-FEE1AC6B7351}">
  <ds:schemaRefs>
    <ds:schemaRef ds:uri="ESRI.ArcGIS.Mapping.OfficeIntegration.PowerPointInfo"/>
  </ds:schemaRefs>
</ds:datastoreItem>
</file>

<file path=customXml/itemProps2.xml><?xml version="1.0" encoding="utf-8"?>
<ds:datastoreItem xmlns:ds="http://schemas.openxmlformats.org/officeDocument/2006/customXml" ds:itemID="{DEB995B6-C84C-4646-8672-492D087B1761}">
  <ds:schemaRefs>
    <ds:schemaRef ds:uri="ESRI.ArcGIS.Mapping.OfficeIntegration.PowerPointInfo"/>
  </ds:schemaRefs>
</ds:datastoreItem>
</file>

<file path=customXml/itemProps3.xml><?xml version="1.0" encoding="utf-8"?>
<ds:datastoreItem xmlns:ds="http://schemas.openxmlformats.org/officeDocument/2006/customXml" ds:itemID="{02384339-1650-436B-ACD9-9CF46D58C33A}">
  <ds:schemaRefs>
    <ds:schemaRef ds:uri="ESRI.ArcGIS.Mapping.OfficeIntegration.PowerPointInfo"/>
  </ds:schemaRefs>
</ds:datastoreItem>
</file>

<file path=customXml/itemProps4.xml><?xml version="1.0" encoding="utf-8"?>
<ds:datastoreItem xmlns:ds="http://schemas.openxmlformats.org/officeDocument/2006/customXml" ds:itemID="{AF71A4BF-78B7-4BAD-9944-3D8D5A6EE546}">
  <ds:schemaRefs>
    <ds:schemaRef ds:uri="ESRI.ArcGIS.Mapping.OfficeIntegration.PowerPointInfo"/>
  </ds:schemaRefs>
</ds:datastoreItem>
</file>

<file path=customXml/itemProps5.xml><?xml version="1.0" encoding="utf-8"?>
<ds:datastoreItem xmlns:ds="http://schemas.openxmlformats.org/officeDocument/2006/customXml" ds:itemID="{B1DD4E0C-592F-46EF-BC5D-CA76A3533FD4}">
  <ds:schemaRefs>
    <ds:schemaRef ds:uri="ESRI.ArcGIS.Mapping.OfficeIntegration.PowerPointInfo"/>
  </ds:schemaRefs>
</ds:datastoreItem>
</file>

<file path=customXml/itemProps6.xml><?xml version="1.0" encoding="utf-8"?>
<ds:datastoreItem xmlns:ds="http://schemas.openxmlformats.org/officeDocument/2006/customXml" ds:itemID="{EA3A471A-9C07-4577-9D1A-145804092C85}">
  <ds:schemaRefs>
    <ds:schemaRef ds:uri="ESRI.ArcGIS.Mapping.OfficeIntegration.PowerPointInfo"/>
  </ds:schemaRefs>
</ds:datastoreItem>
</file>

<file path=customXml/itemProps7.xml><?xml version="1.0" encoding="utf-8"?>
<ds:datastoreItem xmlns:ds="http://schemas.openxmlformats.org/officeDocument/2006/customXml" ds:itemID="{2D3D4ADD-B7C7-4F61-93FA-3515847035E1}">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otalTime>12799</TotalTime>
  <Words>2020</Words>
  <Application>Microsoft Office PowerPoint</Application>
  <PresentationFormat>On-screen Show (4:3)</PresentationFormat>
  <Paragraphs>446</Paragraphs>
  <Slides>27</Slides>
  <Notes>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Arial</vt:lpstr>
      <vt:lpstr>Calibri</vt:lpstr>
      <vt:lpstr>Montserrat</vt:lpstr>
      <vt:lpstr>Wingdings</vt:lpstr>
      <vt:lpstr>Columbus Region</vt:lpstr>
      <vt:lpstr>Columbus 2020</vt:lpstr>
      <vt:lpstr>How Economic Development Clients view Our Talent Base  Jung Kim, Columbus 2020 SuccessBound Central Region Conference February 21, 2019</vt:lpstr>
      <vt:lpstr>About Columbus 2020</vt:lpstr>
      <vt:lpstr>2018 results</vt:lpstr>
      <vt:lpstr>record job growth</vt:lpstr>
      <vt:lpstr>Fastest job growth in the Midwest</vt:lpstr>
      <vt:lpstr>Fastest population growth in the Midwest</vt:lpstr>
      <vt:lpstr>Top 10 in U.S. for millennials</vt:lpstr>
      <vt:lpstr>telling the Talent Story: An Inside View</vt:lpstr>
      <vt:lpstr>Winning on Talent</vt:lpstr>
      <vt:lpstr>Winning on Talent</vt:lpstr>
      <vt:lpstr>Seasonal Layoffs, Ohio</vt:lpstr>
      <vt:lpstr>Beyond SOC</vt:lpstr>
      <vt:lpstr>COLUMBUS Region TECH STACK</vt:lpstr>
      <vt:lpstr>PowerPoint Presentation</vt:lpstr>
      <vt:lpstr>PowerPoint Presentation</vt:lpstr>
      <vt:lpstr>PowerPoint Presentation</vt:lpstr>
      <vt:lpstr>PowerPoint Presentation</vt:lpstr>
      <vt:lpstr>PowerPoint Presentation</vt:lpstr>
      <vt:lpstr>Envisioning the  Future workforce</vt:lpstr>
      <vt:lpstr>Growing Diversity</vt:lpstr>
      <vt:lpstr>Global Business</vt:lpstr>
      <vt:lpstr>Columbus global reach</vt:lpstr>
      <vt:lpstr>PowerPoint Presentation</vt:lpstr>
      <vt:lpstr>PowerPoint Presentation</vt:lpstr>
      <vt:lpstr>Manufacturing Innovation</vt:lpstr>
      <vt:lpstr>Upskilling Workforce</vt:lpstr>
      <vt:lpstr>PowerPoint Presentation</vt:lpstr>
    </vt:vector>
  </TitlesOfParts>
  <Manager/>
  <Company>Columbus 2020</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Nick Reshan</dc:creator>
  <cp:keywords/>
  <dc:description/>
  <cp:lastModifiedBy>Jung Kim</cp:lastModifiedBy>
  <cp:revision>393</cp:revision>
  <cp:lastPrinted>2018-09-20T18:57:31Z</cp:lastPrinted>
  <dcterms:created xsi:type="dcterms:W3CDTF">2016-01-20T21:53:11Z</dcterms:created>
  <dcterms:modified xsi:type="dcterms:W3CDTF">2019-02-20T21:02:52Z</dcterms:modified>
  <cp:category/>
</cp:coreProperties>
</file>